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Caveat"/>
      <p:regular r:id="rId21"/>
      <p:bold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Montserrat Medium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1" roundtripDataSignature="AMtx7mjq0cURaLf9xruq80R1z0DuHzZH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aveat-bold.fntdata"/><Relationship Id="rId21" Type="http://schemas.openxmlformats.org/officeDocument/2006/relationships/font" Target="fonts/Caveat-regular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MontserratMedium-bold.fntdata"/><Relationship Id="rId27" Type="http://schemas.openxmlformats.org/officeDocument/2006/relationships/font" Target="fonts/Montserrat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MontserratMedium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jpg"/><Relationship Id="rId4" Type="http://schemas.openxmlformats.org/officeDocument/2006/relationships/image" Target="../media/image4.png"/><Relationship Id="rId11" Type="http://schemas.openxmlformats.org/officeDocument/2006/relationships/image" Target="../media/image8.png"/><Relationship Id="rId10" Type="http://schemas.openxmlformats.org/officeDocument/2006/relationships/image" Target="../media/image3.png"/><Relationship Id="rId12" Type="http://schemas.openxmlformats.org/officeDocument/2006/relationships/image" Target="../media/image13.png"/><Relationship Id="rId9" Type="http://schemas.openxmlformats.org/officeDocument/2006/relationships/image" Target="../media/image32.png"/><Relationship Id="rId5" Type="http://schemas.openxmlformats.org/officeDocument/2006/relationships/image" Target="../media/image1.png"/><Relationship Id="rId6" Type="http://schemas.openxmlformats.org/officeDocument/2006/relationships/image" Target="../media/image28.png"/><Relationship Id="rId7" Type="http://schemas.openxmlformats.org/officeDocument/2006/relationships/image" Target="../media/image6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Marie_Curie" TargetMode="External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Galileo_Galilei" TargetMode="External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Isaac_Newton" TargetMode="External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Edwin_Hubble" TargetMode="External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7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Joy_Buolamwini" TargetMode="External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2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Andr%C3%A9_Malraux" TargetMode="External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jpg"/><Relationship Id="rId4" Type="http://schemas.openxmlformats.org/officeDocument/2006/relationships/image" Target="../media/image7.png"/><Relationship Id="rId11" Type="http://schemas.openxmlformats.org/officeDocument/2006/relationships/image" Target="../media/image11.png"/><Relationship Id="rId10" Type="http://schemas.openxmlformats.org/officeDocument/2006/relationships/image" Target="../media/image35.png"/><Relationship Id="rId9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7" Type="http://schemas.openxmlformats.org/officeDocument/2006/relationships/image" Target="../media/image5.png"/><Relationship Id="rId8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jpg"/><Relationship Id="rId4" Type="http://schemas.openxmlformats.org/officeDocument/2006/relationships/image" Target="../media/image14.png"/><Relationship Id="rId10" Type="http://schemas.openxmlformats.org/officeDocument/2006/relationships/image" Target="../media/image18.png"/><Relationship Id="rId9" Type="http://schemas.openxmlformats.org/officeDocument/2006/relationships/image" Target="../media/image17.png"/><Relationship Id="rId5" Type="http://schemas.openxmlformats.org/officeDocument/2006/relationships/image" Target="../media/image38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jpg"/><Relationship Id="rId10" Type="http://schemas.openxmlformats.org/officeDocument/2006/relationships/image" Target="../media/image23.png"/><Relationship Id="rId13" Type="http://schemas.openxmlformats.org/officeDocument/2006/relationships/hyperlink" Target="https://www.britannica.com/biography/Hans-Cloos" TargetMode="External"/><Relationship Id="rId1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jpg"/><Relationship Id="rId10" Type="http://schemas.openxmlformats.org/officeDocument/2006/relationships/image" Target="../media/image23.png"/><Relationship Id="rId13" Type="http://schemas.openxmlformats.org/officeDocument/2006/relationships/hyperlink" Target="https://www.womenshistory.org/education-resources/biographies/grace-hopper" TargetMode="External"/><Relationship Id="rId1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14" Type="http://schemas.openxmlformats.org/officeDocument/2006/relationships/hyperlink" Target="https://www.womenshistory.org/education-resources/biographies/grace-hopper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Albert_Einstein" TargetMode="External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Isaac_Asimov" TargetMode="External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Charles_Darwin" TargetMode="External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23.png"/><Relationship Id="rId13" Type="http://schemas.openxmlformats.org/officeDocument/2006/relationships/hyperlink" Target="https://en.wikipedia.org/wiki/Neil_deGrasse_Tyson" TargetMode="External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 rot="-4620621">
            <a:off x="2730227" y="3475079"/>
            <a:ext cx="3140713" cy="12689749"/>
          </a:xfrm>
          <a:custGeom>
            <a:rect b="b" l="l" r="r" t="t"/>
            <a:pathLst>
              <a:path extrusionOk="0" h="12689749" w="3140713">
                <a:moveTo>
                  <a:pt x="0" y="0"/>
                </a:moveTo>
                <a:lnTo>
                  <a:pt x="3140713" y="0"/>
                </a:lnTo>
                <a:lnTo>
                  <a:pt x="3140713" y="12689749"/>
                </a:lnTo>
                <a:lnTo>
                  <a:pt x="0" y="12689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 rot="256182">
            <a:off x="-1269493" y="5765336"/>
            <a:ext cx="5824154" cy="3953145"/>
          </a:xfrm>
          <a:custGeom>
            <a:rect b="b" l="l" r="r" t="t"/>
            <a:pathLst>
              <a:path extrusionOk="0" h="3953145" w="5824154">
                <a:moveTo>
                  <a:pt x="0" y="0"/>
                </a:moveTo>
                <a:lnTo>
                  <a:pt x="5824154" y="0"/>
                </a:lnTo>
                <a:lnTo>
                  <a:pt x="5824154" y="3953145"/>
                </a:lnTo>
                <a:lnTo>
                  <a:pt x="0" y="3953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 rot="-5057198">
            <a:off x="11322378" y="3497409"/>
            <a:ext cx="3066636" cy="12045830"/>
          </a:xfrm>
          <a:custGeom>
            <a:rect b="b" l="l" r="r" t="t"/>
            <a:pathLst>
              <a:path extrusionOk="0" h="12045830" w="3066636">
                <a:moveTo>
                  <a:pt x="0" y="0"/>
                </a:moveTo>
                <a:lnTo>
                  <a:pt x="3066636" y="0"/>
                </a:lnTo>
                <a:lnTo>
                  <a:pt x="3066636" y="12045831"/>
                </a:lnTo>
                <a:lnTo>
                  <a:pt x="0" y="12045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2859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15743006" y="4401920"/>
            <a:ext cx="5325379" cy="6008891"/>
          </a:xfrm>
          <a:custGeom>
            <a:rect b="b" l="l" r="r" t="t"/>
            <a:pathLst>
              <a:path extrusionOk="0" h="6008891" w="5325379">
                <a:moveTo>
                  <a:pt x="0" y="0"/>
                </a:moveTo>
                <a:lnTo>
                  <a:pt x="5325380" y="0"/>
                </a:lnTo>
                <a:lnTo>
                  <a:pt x="5325380" y="6008890"/>
                </a:lnTo>
                <a:lnTo>
                  <a:pt x="0" y="6008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14395657" y="9258300"/>
            <a:ext cx="3302957" cy="1578538"/>
          </a:xfrm>
          <a:custGeom>
            <a:rect b="b" l="l" r="r" t="t"/>
            <a:pathLst>
              <a:path extrusionOk="0" h="1578538" w="3302957">
                <a:moveTo>
                  <a:pt x="0" y="0"/>
                </a:moveTo>
                <a:lnTo>
                  <a:pt x="3302957" y="0"/>
                </a:lnTo>
                <a:lnTo>
                  <a:pt x="3302957" y="1578538"/>
                </a:lnTo>
                <a:lnTo>
                  <a:pt x="0" y="1578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 flipH="1">
            <a:off x="12273302" y="-1322641"/>
            <a:ext cx="5206380" cy="2843985"/>
          </a:xfrm>
          <a:custGeom>
            <a:rect b="b" l="l" r="r" t="t"/>
            <a:pathLst>
              <a:path extrusionOk="0" h="2843985" w="5206380">
                <a:moveTo>
                  <a:pt x="5206380" y="0"/>
                </a:moveTo>
                <a:lnTo>
                  <a:pt x="0" y="0"/>
                </a:lnTo>
                <a:lnTo>
                  <a:pt x="0" y="2843985"/>
                </a:lnTo>
                <a:lnTo>
                  <a:pt x="5206380" y="2843985"/>
                </a:lnTo>
                <a:lnTo>
                  <a:pt x="520638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>
            <a:off x="3316449" y="-1721743"/>
            <a:ext cx="3020747" cy="2862158"/>
          </a:xfrm>
          <a:custGeom>
            <a:rect b="b" l="l" r="r" t="t"/>
            <a:pathLst>
              <a:path extrusionOk="0" h="2862158" w="3020747">
                <a:moveTo>
                  <a:pt x="0" y="0"/>
                </a:moveTo>
                <a:lnTo>
                  <a:pt x="3020747" y="0"/>
                </a:lnTo>
                <a:lnTo>
                  <a:pt x="3020747" y="2862158"/>
                </a:lnTo>
                <a:lnTo>
                  <a:pt x="0" y="2862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 rot="-98283">
            <a:off x="4057967" y="8208020"/>
            <a:ext cx="1519474" cy="1540658"/>
          </a:xfrm>
          <a:custGeom>
            <a:rect b="b" l="l" r="r" t="t"/>
            <a:pathLst>
              <a:path extrusionOk="0" h="1540658" w="1519474">
                <a:moveTo>
                  <a:pt x="0" y="0"/>
                </a:moveTo>
                <a:lnTo>
                  <a:pt x="1519474" y="0"/>
                </a:lnTo>
                <a:lnTo>
                  <a:pt x="1519474" y="1540658"/>
                </a:lnTo>
                <a:lnTo>
                  <a:pt x="0" y="1540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"/>
          <p:cNvSpPr/>
          <p:nvPr/>
        </p:nvSpPr>
        <p:spPr>
          <a:xfrm flipH="1" rot="65258">
            <a:off x="12725749" y="8710575"/>
            <a:ext cx="1661455" cy="1684618"/>
          </a:xfrm>
          <a:custGeom>
            <a:rect b="b" l="l" r="r" t="t"/>
            <a:pathLst>
              <a:path extrusionOk="0" h="1684618" w="1661455">
                <a:moveTo>
                  <a:pt x="1661455" y="0"/>
                </a:moveTo>
                <a:lnTo>
                  <a:pt x="0" y="0"/>
                </a:lnTo>
                <a:lnTo>
                  <a:pt x="0" y="1684618"/>
                </a:lnTo>
                <a:lnTo>
                  <a:pt x="1661455" y="1684618"/>
                </a:lnTo>
                <a:lnTo>
                  <a:pt x="1661455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"/>
          <p:cNvSpPr txBox="1"/>
          <p:nvPr/>
        </p:nvSpPr>
        <p:spPr>
          <a:xfrm>
            <a:off x="1718820" y="2628900"/>
            <a:ext cx="14850360" cy="4981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199" u="none" cap="none" strike="noStrike">
                <a:solidFill>
                  <a:srgbClr val="70523C"/>
                </a:solidFill>
                <a:latin typeface="Arial"/>
                <a:ea typeface="Arial"/>
                <a:cs typeface="Arial"/>
                <a:sym typeface="Arial"/>
              </a:rPr>
              <a:t>Voices in the Stones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5745639" y="7854272"/>
            <a:ext cx="7110057" cy="11240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The rocks are crying, they’re screaming out: “What is my name?!?”</a:t>
            </a:r>
            <a:endParaRPr/>
          </a:p>
        </p:txBody>
      </p:sp>
      <p:sp>
        <p:nvSpPr>
          <p:cNvPr id="96" name="Google Shape;96;p1"/>
          <p:cNvSpPr/>
          <p:nvPr/>
        </p:nvSpPr>
        <p:spPr>
          <a:xfrm>
            <a:off x="-1733313" y="833236"/>
            <a:ext cx="3629299" cy="1784405"/>
          </a:xfrm>
          <a:custGeom>
            <a:rect b="b" l="l" r="r" t="t"/>
            <a:pathLst>
              <a:path extrusionOk="0" h="1784405" w="3629299">
                <a:moveTo>
                  <a:pt x="0" y="0"/>
                </a:moveTo>
                <a:lnTo>
                  <a:pt x="3629299" y="0"/>
                </a:lnTo>
                <a:lnTo>
                  <a:pt x="3629299" y="1784406"/>
                </a:lnTo>
                <a:lnTo>
                  <a:pt x="0" y="178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9C0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"/>
          <p:cNvSpPr/>
          <p:nvPr/>
        </p:nvSpPr>
        <p:spPr>
          <a:xfrm>
            <a:off x="-1108416" y="-441201"/>
            <a:ext cx="20741520" cy="13827680"/>
          </a:xfrm>
          <a:custGeom>
            <a:rect b="b" l="l" r="r" t="t"/>
            <a:pathLst>
              <a:path extrusionOk="0" h="13827680" w="20741520">
                <a:moveTo>
                  <a:pt x="0" y="0"/>
                </a:moveTo>
                <a:lnTo>
                  <a:pt x="20741520" y="0"/>
                </a:lnTo>
                <a:lnTo>
                  <a:pt x="20741520" y="13827679"/>
                </a:lnTo>
                <a:lnTo>
                  <a:pt x="0" y="1382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10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10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10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10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10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1" name="Google Shape;331;p10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332" name="Google Shape;332;p10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" name="Google Shape;333;p10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p10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35" name="Google Shape;335;p10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10"/>
          <p:cNvSpPr/>
          <p:nvPr/>
        </p:nvSpPr>
        <p:spPr>
          <a:xfrm>
            <a:off x="4775979" y="2705031"/>
            <a:ext cx="5598996" cy="4199247"/>
          </a:xfrm>
          <a:custGeom>
            <a:rect b="b" l="l" r="r" t="t"/>
            <a:pathLst>
              <a:path extrusionOk="0" h="4199247" w="5598996">
                <a:moveTo>
                  <a:pt x="0" y="0"/>
                </a:moveTo>
                <a:lnTo>
                  <a:pt x="5598996" y="0"/>
                </a:lnTo>
                <a:lnTo>
                  <a:pt x="5598996" y="4199248"/>
                </a:lnTo>
                <a:lnTo>
                  <a:pt x="0" y="4199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10"/>
          <p:cNvSpPr/>
          <p:nvPr/>
        </p:nvSpPr>
        <p:spPr>
          <a:xfrm>
            <a:off x="0" y="4154708"/>
            <a:ext cx="4719101" cy="4176405"/>
          </a:xfrm>
          <a:custGeom>
            <a:rect b="b" l="l" r="r" t="t"/>
            <a:pathLst>
              <a:path extrusionOk="0" h="4176405" w="4719101">
                <a:moveTo>
                  <a:pt x="0" y="0"/>
                </a:moveTo>
                <a:lnTo>
                  <a:pt x="4719101" y="0"/>
                </a:lnTo>
                <a:lnTo>
                  <a:pt x="4719101" y="4176404"/>
                </a:lnTo>
                <a:lnTo>
                  <a:pt x="0" y="417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10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7</a:t>
            </a:r>
            <a:endParaRPr/>
          </a:p>
        </p:txBody>
      </p:sp>
      <p:sp>
        <p:nvSpPr>
          <p:cNvPr id="339" name="Google Shape;339;p10"/>
          <p:cNvSpPr txBox="1"/>
          <p:nvPr/>
        </p:nvSpPr>
        <p:spPr>
          <a:xfrm>
            <a:off x="10869007" y="3815254"/>
            <a:ext cx="4949811" cy="242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Sedimentary rock, often lighter in color</a:t>
            </a:r>
            <a:endParaRPr/>
          </a:p>
        </p:txBody>
      </p:sp>
      <p:sp>
        <p:nvSpPr>
          <p:cNvPr id="340" name="Google Shape;340;p10"/>
          <p:cNvSpPr txBox="1"/>
          <p:nvPr/>
        </p:nvSpPr>
        <p:spPr>
          <a:xfrm>
            <a:off x="10890206" y="4663994"/>
            <a:ext cx="4928611" cy="52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Often contains lots of fossils due to being deposited in marine environments</a:t>
            </a:r>
            <a:endParaRPr/>
          </a:p>
        </p:txBody>
      </p:sp>
      <p:sp>
        <p:nvSpPr>
          <p:cNvPr id="341" name="Google Shape;341;p10"/>
          <p:cNvSpPr txBox="1"/>
          <p:nvPr/>
        </p:nvSpPr>
        <p:spPr>
          <a:xfrm>
            <a:off x="10431853" y="5107128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342" name="Google Shape;342;p10"/>
          <p:cNvSpPr txBox="1"/>
          <p:nvPr/>
        </p:nvSpPr>
        <p:spPr>
          <a:xfrm>
            <a:off x="10869007" y="5316323"/>
            <a:ext cx="4949811" cy="485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Typically softer and can be scratched by your nail, but not necessarily.</a:t>
            </a:r>
            <a:endParaRPr/>
          </a:p>
        </p:txBody>
      </p:sp>
      <p:sp>
        <p:nvSpPr>
          <p:cNvPr id="343" name="Google Shape;343;p10"/>
          <p:cNvSpPr txBox="1"/>
          <p:nvPr/>
        </p:nvSpPr>
        <p:spPr>
          <a:xfrm>
            <a:off x="10431853" y="3630822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344" name="Google Shape;344;p10"/>
          <p:cNvSpPr txBox="1"/>
          <p:nvPr/>
        </p:nvSpPr>
        <p:spPr>
          <a:xfrm>
            <a:off x="10431853" y="4425981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345" name="Google Shape;345;p10"/>
          <p:cNvSpPr txBox="1"/>
          <p:nvPr/>
        </p:nvSpPr>
        <p:spPr>
          <a:xfrm>
            <a:off x="4793526" y="7012925"/>
            <a:ext cx="7644601" cy="2283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Classrooms all over the world have traditionally used this material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to build the Pyramids of Giza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in Agriculture to control soil acidity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Still used in modern architecture</a:t>
            </a:r>
            <a:endParaRPr/>
          </a:p>
        </p:txBody>
      </p:sp>
      <p:sp>
        <p:nvSpPr>
          <p:cNvPr id="346" name="Google Shape;346;p10"/>
          <p:cNvSpPr txBox="1"/>
          <p:nvPr/>
        </p:nvSpPr>
        <p:spPr>
          <a:xfrm>
            <a:off x="9948661" y="0"/>
            <a:ext cx="8339339" cy="1127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7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“Nothing in life is to be feared, it is only to be understood. Now is the time to understand more, so that we may fear less” </a:t>
            </a:r>
            <a:endParaRPr/>
          </a:p>
          <a:p>
            <a:pPr indent="0" lvl="0" marL="0" marR="0" rtl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1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</a:t>
            </a:r>
            <a:r>
              <a:rPr b="0" i="1" lang="en-US" sz="2100" u="sng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-Marie Curie</a:t>
            </a:r>
            <a:endParaRPr/>
          </a:p>
        </p:txBody>
      </p:sp>
      <p:sp>
        <p:nvSpPr>
          <p:cNvPr id="347" name="Google Shape;347;p10"/>
          <p:cNvSpPr txBox="1"/>
          <p:nvPr/>
        </p:nvSpPr>
        <p:spPr>
          <a:xfrm>
            <a:off x="12438124" y="3115900"/>
            <a:ext cx="231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  <p:sp>
        <p:nvSpPr>
          <p:cNvPr id="348" name="Google Shape;348;p10"/>
          <p:cNvSpPr txBox="1"/>
          <p:nvPr/>
        </p:nvSpPr>
        <p:spPr>
          <a:xfrm>
            <a:off x="10431853" y="6077689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4.</a:t>
            </a:r>
            <a:endParaRPr/>
          </a:p>
        </p:txBody>
      </p:sp>
      <p:sp>
        <p:nvSpPr>
          <p:cNvPr id="349" name="Google Shape;349;p10"/>
          <p:cNvSpPr txBox="1"/>
          <p:nvPr/>
        </p:nvSpPr>
        <p:spPr>
          <a:xfrm>
            <a:off x="10869007" y="6286884"/>
            <a:ext cx="4949811" cy="244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Reacts with acid (fizzes)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355" name="Google Shape;355;p11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11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11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11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11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0" name="Google Shape;360;p11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361" name="Google Shape;361;p11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" name="Google Shape;362;p11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" name="Google Shape;363;p11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64" name="Google Shape;364;p11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11"/>
          <p:cNvSpPr/>
          <p:nvPr/>
        </p:nvSpPr>
        <p:spPr>
          <a:xfrm>
            <a:off x="3561804" y="6952399"/>
            <a:ext cx="8310531" cy="3334601"/>
          </a:xfrm>
          <a:custGeom>
            <a:rect b="b" l="l" r="r" t="t"/>
            <a:pathLst>
              <a:path extrusionOk="0" h="3334601" w="8310531">
                <a:moveTo>
                  <a:pt x="0" y="0"/>
                </a:moveTo>
                <a:lnTo>
                  <a:pt x="8310531" y="0"/>
                </a:lnTo>
                <a:lnTo>
                  <a:pt x="8310531" y="3334601"/>
                </a:lnTo>
                <a:lnTo>
                  <a:pt x="0" y="3334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11"/>
          <p:cNvSpPr/>
          <p:nvPr/>
        </p:nvSpPr>
        <p:spPr>
          <a:xfrm>
            <a:off x="0" y="2917497"/>
            <a:ext cx="6571840" cy="4490782"/>
          </a:xfrm>
          <a:custGeom>
            <a:rect b="b" l="l" r="r" t="t"/>
            <a:pathLst>
              <a:path extrusionOk="0" h="4490782" w="6571840">
                <a:moveTo>
                  <a:pt x="0" y="0"/>
                </a:moveTo>
                <a:lnTo>
                  <a:pt x="6571840" y="0"/>
                </a:lnTo>
                <a:lnTo>
                  <a:pt x="6571840" y="4490781"/>
                </a:lnTo>
                <a:lnTo>
                  <a:pt x="0" y="4490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5151" l="0" r="0" t="-5151"/>
            </a:stretch>
          </a:blipFill>
          <a:ln>
            <a:noFill/>
          </a:ln>
        </p:spPr>
      </p:sp>
      <p:sp>
        <p:nvSpPr>
          <p:cNvPr id="367" name="Google Shape;367;p11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8</a:t>
            </a:r>
            <a:endParaRPr/>
          </a:p>
        </p:txBody>
      </p:sp>
      <p:sp>
        <p:nvSpPr>
          <p:cNvPr id="368" name="Google Shape;368;p11"/>
          <p:cNvSpPr txBox="1"/>
          <p:nvPr/>
        </p:nvSpPr>
        <p:spPr>
          <a:xfrm>
            <a:off x="12309489" y="5061671"/>
            <a:ext cx="4949811" cy="242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Sedimentary rock with VERY thin layers</a:t>
            </a:r>
            <a:endParaRPr/>
          </a:p>
        </p:txBody>
      </p:sp>
      <p:sp>
        <p:nvSpPr>
          <p:cNvPr id="369" name="Google Shape;369;p11"/>
          <p:cNvSpPr txBox="1"/>
          <p:nvPr/>
        </p:nvSpPr>
        <p:spPr>
          <a:xfrm>
            <a:off x="12330689" y="6358086"/>
            <a:ext cx="4928611" cy="52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Often darker in color such as gray, black or brown</a:t>
            </a:r>
            <a:endParaRPr/>
          </a:p>
        </p:txBody>
      </p:sp>
      <p:sp>
        <p:nvSpPr>
          <p:cNvPr id="370" name="Google Shape;370;p11"/>
          <p:cNvSpPr txBox="1"/>
          <p:nvPr/>
        </p:nvSpPr>
        <p:spPr>
          <a:xfrm>
            <a:off x="11872335" y="7243208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371" name="Google Shape;371;p11"/>
          <p:cNvSpPr txBox="1"/>
          <p:nvPr/>
        </p:nvSpPr>
        <p:spPr>
          <a:xfrm>
            <a:off x="12309489" y="7452402"/>
            <a:ext cx="4949811" cy="244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Easily splits into sheets</a:t>
            </a:r>
            <a:endParaRPr/>
          </a:p>
        </p:txBody>
      </p:sp>
      <p:sp>
        <p:nvSpPr>
          <p:cNvPr id="372" name="Google Shape;372;p11"/>
          <p:cNvSpPr txBox="1"/>
          <p:nvPr/>
        </p:nvSpPr>
        <p:spPr>
          <a:xfrm>
            <a:off x="11872335" y="4877239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373" name="Google Shape;373;p11"/>
          <p:cNvSpPr txBox="1"/>
          <p:nvPr/>
        </p:nvSpPr>
        <p:spPr>
          <a:xfrm>
            <a:off x="11872335" y="6120073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374" name="Google Shape;374;p11"/>
          <p:cNvSpPr txBox="1"/>
          <p:nvPr/>
        </p:nvSpPr>
        <p:spPr>
          <a:xfrm>
            <a:off x="7467190" y="3088589"/>
            <a:ext cx="4306959" cy="3341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Source rock for oil and natural gas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in the manufacturing of cement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Can contain fossils of delicate plants and animals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Helped to revolutionize U.S. energy production</a:t>
            </a:r>
            <a:endParaRPr/>
          </a:p>
        </p:txBody>
      </p:sp>
      <p:sp>
        <p:nvSpPr>
          <p:cNvPr id="375" name="Google Shape;375;p11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“You cannot teach [a person] anything; you can only help him discover it in himself”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 </a:t>
            </a:r>
            <a:r>
              <a:rPr b="1" i="1" lang="en-US" sz="2400" u="sng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-Galileo Galilei</a:t>
            </a:r>
            <a:endParaRPr/>
          </a:p>
        </p:txBody>
      </p:sp>
      <p:sp>
        <p:nvSpPr>
          <p:cNvPr id="376" name="Google Shape;376;p11"/>
          <p:cNvSpPr txBox="1"/>
          <p:nvPr/>
        </p:nvSpPr>
        <p:spPr>
          <a:xfrm>
            <a:off x="13878595" y="4247726"/>
            <a:ext cx="21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9C0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"/>
          <p:cNvSpPr/>
          <p:nvPr/>
        </p:nvSpPr>
        <p:spPr>
          <a:xfrm>
            <a:off x="-1108416" y="-441201"/>
            <a:ext cx="20741520" cy="13827680"/>
          </a:xfrm>
          <a:custGeom>
            <a:rect b="b" l="l" r="r" t="t"/>
            <a:pathLst>
              <a:path extrusionOk="0" h="13827680" w="20741520">
                <a:moveTo>
                  <a:pt x="0" y="0"/>
                </a:moveTo>
                <a:lnTo>
                  <a:pt x="20741520" y="0"/>
                </a:lnTo>
                <a:lnTo>
                  <a:pt x="20741520" y="13827679"/>
                </a:lnTo>
                <a:lnTo>
                  <a:pt x="0" y="1382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12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12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12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12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12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7" name="Google Shape;387;p12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388" name="Google Shape;388;p12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" name="Google Shape;389;p12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" name="Google Shape;390;p12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1" name="Google Shape;391;p12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12"/>
          <p:cNvSpPr/>
          <p:nvPr/>
        </p:nvSpPr>
        <p:spPr>
          <a:xfrm>
            <a:off x="0" y="2667000"/>
            <a:ext cx="4666259" cy="5127757"/>
          </a:xfrm>
          <a:custGeom>
            <a:rect b="b" l="l" r="r" t="t"/>
            <a:pathLst>
              <a:path extrusionOk="0" h="5127757" w="4666259">
                <a:moveTo>
                  <a:pt x="0" y="0"/>
                </a:moveTo>
                <a:lnTo>
                  <a:pt x="4666259" y="0"/>
                </a:lnTo>
                <a:lnTo>
                  <a:pt x="4666259" y="5127757"/>
                </a:lnTo>
                <a:lnTo>
                  <a:pt x="0" y="5127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12"/>
          <p:cNvSpPr/>
          <p:nvPr/>
        </p:nvSpPr>
        <p:spPr>
          <a:xfrm>
            <a:off x="5148592" y="2897322"/>
            <a:ext cx="5082573" cy="4163953"/>
          </a:xfrm>
          <a:custGeom>
            <a:rect b="b" l="l" r="r" t="t"/>
            <a:pathLst>
              <a:path extrusionOk="0" h="4163953" w="5082573">
                <a:moveTo>
                  <a:pt x="0" y="0"/>
                </a:moveTo>
                <a:lnTo>
                  <a:pt x="5082573" y="0"/>
                </a:lnTo>
                <a:lnTo>
                  <a:pt x="5082573" y="4163953"/>
                </a:lnTo>
                <a:lnTo>
                  <a:pt x="0" y="4163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12044" l="-14786" r="-17068" t="-8463"/>
            </a:stretch>
          </a:blipFill>
          <a:ln>
            <a:noFill/>
          </a:ln>
        </p:spPr>
      </p:sp>
      <p:sp>
        <p:nvSpPr>
          <p:cNvPr id="394" name="Google Shape;394;p12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9</a:t>
            </a:r>
            <a:endParaRPr/>
          </a:p>
        </p:txBody>
      </p:sp>
      <p:sp>
        <p:nvSpPr>
          <p:cNvPr id="395" name="Google Shape;395;p12"/>
          <p:cNvSpPr txBox="1"/>
          <p:nvPr/>
        </p:nvSpPr>
        <p:spPr>
          <a:xfrm>
            <a:off x="10869007" y="3815254"/>
            <a:ext cx="4949811" cy="4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Typically scratches glass. Hardness around 7</a:t>
            </a:r>
            <a:endParaRPr/>
          </a:p>
        </p:txBody>
      </p:sp>
      <p:sp>
        <p:nvSpPr>
          <p:cNvPr id="396" name="Google Shape;396;p12"/>
          <p:cNvSpPr txBox="1"/>
          <p:nvPr/>
        </p:nvSpPr>
        <p:spPr>
          <a:xfrm>
            <a:off x="10869007" y="4574718"/>
            <a:ext cx="4928611" cy="790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Usually colorless, but can take on many different colors such as pink, purple, rose, etc.</a:t>
            </a:r>
            <a:endParaRPr/>
          </a:p>
        </p:txBody>
      </p:sp>
      <p:sp>
        <p:nvSpPr>
          <p:cNvPr id="397" name="Google Shape;397;p12"/>
          <p:cNvSpPr txBox="1"/>
          <p:nvPr/>
        </p:nvSpPr>
        <p:spPr>
          <a:xfrm>
            <a:off x="10431853" y="5107128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398" name="Google Shape;398;p12"/>
          <p:cNvSpPr txBox="1"/>
          <p:nvPr/>
        </p:nvSpPr>
        <p:spPr>
          <a:xfrm>
            <a:off x="10869007" y="5431505"/>
            <a:ext cx="4949811" cy="244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Extremely common rock</a:t>
            </a:r>
            <a:endParaRPr/>
          </a:p>
        </p:txBody>
      </p:sp>
      <p:sp>
        <p:nvSpPr>
          <p:cNvPr id="399" name="Google Shape;399;p12"/>
          <p:cNvSpPr txBox="1"/>
          <p:nvPr/>
        </p:nvSpPr>
        <p:spPr>
          <a:xfrm>
            <a:off x="10431853" y="3630822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400" name="Google Shape;400;p12"/>
          <p:cNvSpPr txBox="1"/>
          <p:nvPr/>
        </p:nvSpPr>
        <p:spPr>
          <a:xfrm>
            <a:off x="10431853" y="4425981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401" name="Google Shape;401;p12"/>
          <p:cNvSpPr txBox="1"/>
          <p:nvPr/>
        </p:nvSpPr>
        <p:spPr>
          <a:xfrm>
            <a:off x="4793526" y="7012925"/>
            <a:ext cx="7644601" cy="193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Crystals have been used in spiritual/healing practices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in watches to keep time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Was once as valuable as a ruby or emerald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in electronics, abrasives (sandpaper) and glassmaking</a:t>
            </a:r>
            <a:endParaRPr/>
          </a:p>
        </p:txBody>
      </p:sp>
      <p:sp>
        <p:nvSpPr>
          <p:cNvPr id="402" name="Google Shape;402;p12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“If I have seen further it is by standing on the shoulders of Giants.”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</a:t>
            </a:r>
            <a:r>
              <a:rPr b="0" i="1" lang="en-US" sz="2400" u="sng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-Isaac Newton</a:t>
            </a:r>
            <a:endParaRPr/>
          </a:p>
        </p:txBody>
      </p:sp>
      <p:sp>
        <p:nvSpPr>
          <p:cNvPr id="403" name="Google Shape;403;p12"/>
          <p:cNvSpPr txBox="1"/>
          <p:nvPr/>
        </p:nvSpPr>
        <p:spPr>
          <a:xfrm>
            <a:off x="12438124" y="3156650"/>
            <a:ext cx="231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  <p:sp>
        <p:nvSpPr>
          <p:cNvPr id="404" name="Google Shape;404;p12"/>
          <p:cNvSpPr txBox="1"/>
          <p:nvPr/>
        </p:nvSpPr>
        <p:spPr>
          <a:xfrm>
            <a:off x="10431853" y="6077689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4.</a:t>
            </a:r>
            <a:endParaRPr/>
          </a:p>
        </p:txBody>
      </p:sp>
      <p:sp>
        <p:nvSpPr>
          <p:cNvPr id="405" name="Google Shape;405;p12"/>
          <p:cNvSpPr txBox="1"/>
          <p:nvPr/>
        </p:nvSpPr>
        <p:spPr>
          <a:xfrm>
            <a:off x="10869007" y="6286884"/>
            <a:ext cx="4949811" cy="485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Makes up a lot of beach sands when this is broken up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411" name="Google Shape;411;p13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13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13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13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13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6" name="Google Shape;416;p13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417" name="Google Shape;417;p13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" name="Google Shape;418;p13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" name="Google Shape;419;p13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20" name="Google Shape;420;p13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13"/>
          <p:cNvSpPr/>
          <p:nvPr/>
        </p:nvSpPr>
        <p:spPr>
          <a:xfrm>
            <a:off x="0" y="3413229"/>
            <a:ext cx="5417513" cy="3278165"/>
          </a:xfrm>
          <a:custGeom>
            <a:rect b="b" l="l" r="r" t="t"/>
            <a:pathLst>
              <a:path extrusionOk="0" h="3278165" w="5417513">
                <a:moveTo>
                  <a:pt x="0" y="0"/>
                </a:moveTo>
                <a:lnTo>
                  <a:pt x="5417513" y="0"/>
                </a:lnTo>
                <a:lnTo>
                  <a:pt x="5417513" y="3278164"/>
                </a:lnTo>
                <a:lnTo>
                  <a:pt x="0" y="3278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13"/>
          <p:cNvSpPr/>
          <p:nvPr/>
        </p:nvSpPr>
        <p:spPr>
          <a:xfrm>
            <a:off x="5417513" y="3020670"/>
            <a:ext cx="4843124" cy="4063282"/>
          </a:xfrm>
          <a:custGeom>
            <a:rect b="b" l="l" r="r" t="t"/>
            <a:pathLst>
              <a:path extrusionOk="0" h="4063282" w="4843124">
                <a:moveTo>
                  <a:pt x="0" y="0"/>
                </a:moveTo>
                <a:lnTo>
                  <a:pt x="4843123" y="0"/>
                </a:lnTo>
                <a:lnTo>
                  <a:pt x="4843123" y="4063282"/>
                </a:lnTo>
                <a:lnTo>
                  <a:pt x="0" y="4063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41872" l="-26711" r="-17564" t="-30096"/>
            </a:stretch>
          </a:blipFill>
          <a:ln>
            <a:noFill/>
          </a:ln>
        </p:spPr>
      </p:sp>
      <p:sp>
        <p:nvSpPr>
          <p:cNvPr id="423" name="Google Shape;423;p13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10</a:t>
            </a:r>
            <a:endParaRPr/>
          </a:p>
        </p:txBody>
      </p:sp>
      <p:sp>
        <p:nvSpPr>
          <p:cNvPr id="424" name="Google Shape;424;p13"/>
          <p:cNvSpPr txBox="1"/>
          <p:nvPr/>
        </p:nvSpPr>
        <p:spPr>
          <a:xfrm>
            <a:off x="10869007" y="3815254"/>
            <a:ext cx="4949811" cy="242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Metamorphic rock</a:t>
            </a:r>
            <a:endParaRPr/>
          </a:p>
        </p:txBody>
      </p:sp>
      <p:sp>
        <p:nvSpPr>
          <p:cNvPr id="425" name="Google Shape;425;p13"/>
          <p:cNvSpPr txBox="1"/>
          <p:nvPr/>
        </p:nvSpPr>
        <p:spPr>
          <a:xfrm>
            <a:off x="10890206" y="5111669"/>
            <a:ext cx="4928611" cy="262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Reacts with acid</a:t>
            </a:r>
            <a:endParaRPr/>
          </a:p>
        </p:txBody>
      </p:sp>
      <p:sp>
        <p:nvSpPr>
          <p:cNvPr id="426" name="Google Shape;426;p13"/>
          <p:cNvSpPr txBox="1"/>
          <p:nvPr/>
        </p:nvSpPr>
        <p:spPr>
          <a:xfrm>
            <a:off x="10431853" y="5996791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427" name="Google Shape;427;p13"/>
          <p:cNvSpPr txBox="1"/>
          <p:nvPr/>
        </p:nvSpPr>
        <p:spPr>
          <a:xfrm>
            <a:off x="10869007" y="6205986"/>
            <a:ext cx="4949811" cy="485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Can be white, gray, green, pink or show veining. Fairly soft</a:t>
            </a:r>
            <a:endParaRPr/>
          </a:p>
        </p:txBody>
      </p:sp>
      <p:sp>
        <p:nvSpPr>
          <p:cNvPr id="428" name="Google Shape;428;p13"/>
          <p:cNvSpPr txBox="1"/>
          <p:nvPr/>
        </p:nvSpPr>
        <p:spPr>
          <a:xfrm>
            <a:off x="10431853" y="3630822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429" name="Google Shape;429;p13"/>
          <p:cNvSpPr txBox="1"/>
          <p:nvPr/>
        </p:nvSpPr>
        <p:spPr>
          <a:xfrm>
            <a:off x="10431853" y="4873656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430" name="Google Shape;430;p13"/>
          <p:cNvSpPr txBox="1"/>
          <p:nvPr/>
        </p:nvSpPr>
        <p:spPr>
          <a:xfrm>
            <a:off x="4655847" y="7713078"/>
            <a:ext cx="7644601" cy="15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for headstones, monuments, countertops.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Michelangelo’s David was carved from this material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Symbol of luxury in architecture/decor</a:t>
            </a:r>
            <a:endParaRPr/>
          </a:p>
        </p:txBody>
      </p:sp>
      <p:sp>
        <p:nvSpPr>
          <p:cNvPr id="431" name="Google Shape;431;p13"/>
          <p:cNvSpPr txBox="1"/>
          <p:nvPr/>
        </p:nvSpPr>
        <p:spPr>
          <a:xfrm>
            <a:off x="9948661" y="-28575"/>
            <a:ext cx="8339339" cy="2009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“Equipped with his five senses, man explores the universe around him and calls the adventure Science.”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</a:t>
            </a:r>
            <a:r>
              <a:rPr b="1" i="1" lang="en-US" sz="2400" u="sng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-Edwin P. Hubble</a:t>
            </a:r>
            <a:endParaRPr/>
          </a:p>
        </p:txBody>
      </p:sp>
      <p:sp>
        <p:nvSpPr>
          <p:cNvPr id="432" name="Google Shape;432;p13"/>
          <p:cNvSpPr txBox="1"/>
          <p:nvPr/>
        </p:nvSpPr>
        <p:spPr>
          <a:xfrm>
            <a:off x="12438124" y="3089625"/>
            <a:ext cx="219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9C0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4"/>
          <p:cNvSpPr/>
          <p:nvPr/>
        </p:nvSpPr>
        <p:spPr>
          <a:xfrm>
            <a:off x="-1108416" y="-441201"/>
            <a:ext cx="20741520" cy="13827680"/>
          </a:xfrm>
          <a:custGeom>
            <a:rect b="b" l="l" r="r" t="t"/>
            <a:pathLst>
              <a:path extrusionOk="0" h="13827680" w="20741520">
                <a:moveTo>
                  <a:pt x="0" y="0"/>
                </a:moveTo>
                <a:lnTo>
                  <a:pt x="20741520" y="0"/>
                </a:lnTo>
                <a:lnTo>
                  <a:pt x="20741520" y="13827679"/>
                </a:lnTo>
                <a:lnTo>
                  <a:pt x="0" y="1382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14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14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14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14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14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3" name="Google Shape;443;p14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444" name="Google Shape;444;p14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" name="Google Shape;445;p14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" name="Google Shape;446;p14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47" name="Google Shape;447;p14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14"/>
          <p:cNvSpPr/>
          <p:nvPr/>
        </p:nvSpPr>
        <p:spPr>
          <a:xfrm>
            <a:off x="5500635" y="2908747"/>
            <a:ext cx="6711262" cy="4001973"/>
          </a:xfrm>
          <a:custGeom>
            <a:rect b="b" l="l" r="r" t="t"/>
            <a:pathLst>
              <a:path extrusionOk="0" h="4001973" w="6711262">
                <a:moveTo>
                  <a:pt x="0" y="0"/>
                </a:moveTo>
                <a:lnTo>
                  <a:pt x="6711262" y="0"/>
                </a:lnTo>
                <a:lnTo>
                  <a:pt x="6711262" y="4001973"/>
                </a:lnTo>
                <a:lnTo>
                  <a:pt x="0" y="4001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20357" l="-4633" r="-4344" t="-16709"/>
            </a:stretch>
          </a:blipFill>
          <a:ln>
            <a:noFill/>
          </a:ln>
        </p:spPr>
      </p:sp>
      <p:sp>
        <p:nvSpPr>
          <p:cNvPr id="449" name="Google Shape;449;p14"/>
          <p:cNvSpPr/>
          <p:nvPr/>
        </p:nvSpPr>
        <p:spPr>
          <a:xfrm>
            <a:off x="0" y="-11796"/>
            <a:ext cx="5561238" cy="5248268"/>
          </a:xfrm>
          <a:custGeom>
            <a:rect b="b" l="l" r="r" t="t"/>
            <a:pathLst>
              <a:path extrusionOk="0" h="5248268" w="5561238">
                <a:moveTo>
                  <a:pt x="0" y="0"/>
                </a:moveTo>
                <a:lnTo>
                  <a:pt x="5561238" y="0"/>
                </a:lnTo>
                <a:lnTo>
                  <a:pt x="5561238" y="5248268"/>
                </a:lnTo>
                <a:lnTo>
                  <a:pt x="0" y="5248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14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11</a:t>
            </a:r>
            <a:endParaRPr/>
          </a:p>
        </p:txBody>
      </p:sp>
      <p:sp>
        <p:nvSpPr>
          <p:cNvPr id="451" name="Google Shape;451;p14"/>
          <p:cNvSpPr txBox="1"/>
          <p:nvPr/>
        </p:nvSpPr>
        <p:spPr>
          <a:xfrm>
            <a:off x="12997358" y="5409651"/>
            <a:ext cx="4949811" cy="242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Metamorphosed rock</a:t>
            </a:r>
            <a:endParaRPr/>
          </a:p>
        </p:txBody>
      </p:sp>
      <p:sp>
        <p:nvSpPr>
          <p:cNvPr id="452" name="Google Shape;452;p14"/>
          <p:cNvSpPr txBox="1"/>
          <p:nvPr/>
        </p:nvSpPr>
        <p:spPr>
          <a:xfrm>
            <a:off x="13018557" y="6258391"/>
            <a:ext cx="4928611" cy="262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Splits into sheets very easily</a:t>
            </a:r>
            <a:endParaRPr/>
          </a:p>
        </p:txBody>
      </p:sp>
      <p:sp>
        <p:nvSpPr>
          <p:cNvPr id="453" name="Google Shape;453;p14"/>
          <p:cNvSpPr txBox="1"/>
          <p:nvPr/>
        </p:nvSpPr>
        <p:spPr>
          <a:xfrm>
            <a:off x="12560204" y="6701525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454" name="Google Shape;454;p14"/>
          <p:cNvSpPr txBox="1"/>
          <p:nvPr/>
        </p:nvSpPr>
        <p:spPr>
          <a:xfrm>
            <a:off x="12997358" y="6910720"/>
            <a:ext cx="4949811" cy="485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Typically gray, black, or purpleish and hard to distinguish grains</a:t>
            </a:r>
            <a:endParaRPr/>
          </a:p>
        </p:txBody>
      </p:sp>
      <p:sp>
        <p:nvSpPr>
          <p:cNvPr id="455" name="Google Shape;455;p14"/>
          <p:cNvSpPr txBox="1"/>
          <p:nvPr/>
        </p:nvSpPr>
        <p:spPr>
          <a:xfrm>
            <a:off x="12560204" y="5225219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456" name="Google Shape;456;p14"/>
          <p:cNvSpPr txBox="1"/>
          <p:nvPr/>
        </p:nvSpPr>
        <p:spPr>
          <a:xfrm>
            <a:off x="12560204" y="6020378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457" name="Google Shape;457;p14"/>
          <p:cNvSpPr txBox="1"/>
          <p:nvPr/>
        </p:nvSpPr>
        <p:spPr>
          <a:xfrm>
            <a:off x="2469183" y="6986586"/>
            <a:ext cx="7644601" cy="193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Has been used as roofing material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to be used to make blackboards (chalkboard)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Traditional gravestone and memorial marker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Has a distinctive “ping” when struck like a bell</a:t>
            </a:r>
            <a:endParaRPr/>
          </a:p>
        </p:txBody>
      </p:sp>
      <p:sp>
        <p:nvSpPr>
          <p:cNvPr id="458" name="Google Shape;458;p14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“My Mission [is] to protect what is human in a world of machines.”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</a:t>
            </a:r>
            <a:r>
              <a:rPr b="0" i="1" lang="en-US" sz="2400" u="sng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-Dr. Joy Buolamwini</a:t>
            </a:r>
            <a:endParaRPr/>
          </a:p>
        </p:txBody>
      </p:sp>
      <p:sp>
        <p:nvSpPr>
          <p:cNvPr id="459" name="Google Shape;459;p14"/>
          <p:cNvSpPr txBox="1"/>
          <p:nvPr/>
        </p:nvSpPr>
        <p:spPr>
          <a:xfrm>
            <a:off x="14566473" y="4555326"/>
            <a:ext cx="242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  <p:sp>
        <p:nvSpPr>
          <p:cNvPr id="460" name="Google Shape;460;p14"/>
          <p:cNvSpPr txBox="1"/>
          <p:nvPr/>
        </p:nvSpPr>
        <p:spPr>
          <a:xfrm>
            <a:off x="12560204" y="7672086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4.</a:t>
            </a:r>
            <a:endParaRPr/>
          </a:p>
        </p:txBody>
      </p:sp>
      <p:sp>
        <p:nvSpPr>
          <p:cNvPr id="461" name="Google Shape;461;p14"/>
          <p:cNvSpPr txBox="1"/>
          <p:nvPr/>
        </p:nvSpPr>
        <p:spPr>
          <a:xfrm>
            <a:off x="12997358" y="7881280"/>
            <a:ext cx="4949811" cy="244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Very durable and resistant to weathering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467" name="Google Shape;467;p15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15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15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15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15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2" name="Google Shape;472;p15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473" name="Google Shape;473;p15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15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15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76" name="Google Shape;476;p15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15"/>
          <p:cNvSpPr/>
          <p:nvPr/>
        </p:nvSpPr>
        <p:spPr>
          <a:xfrm>
            <a:off x="-78165" y="3099150"/>
            <a:ext cx="5082436" cy="4689249"/>
          </a:xfrm>
          <a:custGeom>
            <a:rect b="b" l="l" r="r" t="t"/>
            <a:pathLst>
              <a:path extrusionOk="0" h="4689249" w="5082436">
                <a:moveTo>
                  <a:pt x="0" y="0"/>
                </a:moveTo>
                <a:lnTo>
                  <a:pt x="5082435" y="0"/>
                </a:lnTo>
                <a:lnTo>
                  <a:pt x="5082435" y="4689249"/>
                </a:lnTo>
                <a:lnTo>
                  <a:pt x="0" y="4689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7239" l="-4731" r="0" t="-6271"/>
            </a:stretch>
          </a:blipFill>
          <a:ln>
            <a:noFill/>
          </a:ln>
        </p:spPr>
      </p:sp>
      <p:sp>
        <p:nvSpPr>
          <p:cNvPr id="478" name="Google Shape;478;p15"/>
          <p:cNvSpPr/>
          <p:nvPr/>
        </p:nvSpPr>
        <p:spPr>
          <a:xfrm>
            <a:off x="5683101" y="2958165"/>
            <a:ext cx="5885007" cy="4722718"/>
          </a:xfrm>
          <a:custGeom>
            <a:rect b="b" l="l" r="r" t="t"/>
            <a:pathLst>
              <a:path extrusionOk="0" h="4722718" w="5885007">
                <a:moveTo>
                  <a:pt x="0" y="0"/>
                </a:moveTo>
                <a:lnTo>
                  <a:pt x="5885007" y="0"/>
                </a:lnTo>
                <a:lnTo>
                  <a:pt x="5885007" y="4722719"/>
                </a:lnTo>
                <a:lnTo>
                  <a:pt x="0" y="4722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9" name="Google Shape;479;p15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12</a:t>
            </a:r>
            <a:endParaRPr/>
          </a:p>
        </p:txBody>
      </p:sp>
      <p:sp>
        <p:nvSpPr>
          <p:cNvPr id="480" name="Google Shape;480;p15"/>
          <p:cNvSpPr txBox="1"/>
          <p:nvPr/>
        </p:nvSpPr>
        <p:spPr>
          <a:xfrm>
            <a:off x="12142793" y="4360721"/>
            <a:ext cx="4949811" cy="242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Igneous rock</a:t>
            </a:r>
            <a:endParaRPr/>
          </a:p>
        </p:txBody>
      </p:sp>
      <p:sp>
        <p:nvSpPr>
          <p:cNvPr id="481" name="Google Shape;481;p15"/>
          <p:cNvSpPr txBox="1"/>
          <p:nvPr/>
        </p:nvSpPr>
        <p:spPr>
          <a:xfrm>
            <a:off x="12163992" y="5657137"/>
            <a:ext cx="4928611" cy="52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Common volcanic rock that may show bubbles</a:t>
            </a:r>
            <a:endParaRPr/>
          </a:p>
        </p:txBody>
      </p:sp>
      <p:sp>
        <p:nvSpPr>
          <p:cNvPr id="482" name="Google Shape;482;p15"/>
          <p:cNvSpPr txBox="1"/>
          <p:nvPr/>
        </p:nvSpPr>
        <p:spPr>
          <a:xfrm>
            <a:off x="11705639" y="6542258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483" name="Google Shape;483;p15"/>
          <p:cNvSpPr txBox="1"/>
          <p:nvPr/>
        </p:nvSpPr>
        <p:spPr>
          <a:xfrm>
            <a:off x="12142793" y="6751453"/>
            <a:ext cx="4949811" cy="485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Very hard, dense. Is what oceanic crust is made of</a:t>
            </a:r>
            <a:endParaRPr/>
          </a:p>
        </p:txBody>
      </p:sp>
      <p:sp>
        <p:nvSpPr>
          <p:cNvPr id="484" name="Google Shape;484;p15"/>
          <p:cNvSpPr txBox="1"/>
          <p:nvPr/>
        </p:nvSpPr>
        <p:spPr>
          <a:xfrm>
            <a:off x="11705639" y="4176289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485" name="Google Shape;485;p15"/>
          <p:cNvSpPr txBox="1"/>
          <p:nvPr/>
        </p:nvSpPr>
        <p:spPr>
          <a:xfrm>
            <a:off x="11705639" y="5419123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486" name="Google Shape;486;p15"/>
          <p:cNvSpPr txBox="1"/>
          <p:nvPr/>
        </p:nvSpPr>
        <p:spPr>
          <a:xfrm>
            <a:off x="5044271" y="7666514"/>
            <a:ext cx="10107520" cy="193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Easter Island moai statues are carved from this material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in ancient grinding stones and tools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Most common rock on earth’s crust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Was one of the samples brought back from the Apollo moon missions</a:t>
            </a:r>
            <a:endParaRPr/>
          </a:p>
        </p:txBody>
      </p:sp>
      <p:sp>
        <p:nvSpPr>
          <p:cNvPr id="487" name="Google Shape;487;p15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“The greatest intelligence is precisely the one that suffers most from its own limitations.”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 </a:t>
            </a:r>
            <a:r>
              <a:rPr b="1" i="1" lang="en-US" sz="2400" u="sng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-André Malraux</a:t>
            </a:r>
            <a:endParaRPr/>
          </a:p>
        </p:txBody>
      </p:sp>
      <p:sp>
        <p:nvSpPr>
          <p:cNvPr id="488" name="Google Shape;488;p15"/>
          <p:cNvSpPr txBox="1"/>
          <p:nvPr/>
        </p:nvSpPr>
        <p:spPr>
          <a:xfrm>
            <a:off x="13711933" y="3506402"/>
            <a:ext cx="229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102" name="Google Shape;102;p2"/>
          <p:cNvSpPr/>
          <p:nvPr/>
        </p:nvSpPr>
        <p:spPr>
          <a:xfrm>
            <a:off x="2988282" y="2470120"/>
            <a:ext cx="12311436" cy="4720941"/>
          </a:xfrm>
          <a:custGeom>
            <a:rect b="b" l="l" r="r" t="t"/>
            <a:pathLst>
              <a:path extrusionOk="0" h="1596960" w="4164609">
                <a:moveTo>
                  <a:pt x="4040149" y="1596960"/>
                </a:moveTo>
                <a:lnTo>
                  <a:pt x="124460" y="1596960"/>
                </a:lnTo>
                <a:cubicBezTo>
                  <a:pt x="55880" y="1596960"/>
                  <a:pt x="0" y="1541080"/>
                  <a:pt x="0" y="147250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0150" y="0"/>
                </a:lnTo>
                <a:cubicBezTo>
                  <a:pt x="4108729" y="0"/>
                  <a:pt x="4164609" y="55880"/>
                  <a:pt x="4164609" y="124460"/>
                </a:cubicBezTo>
                <a:lnTo>
                  <a:pt x="4164609" y="1472500"/>
                </a:lnTo>
                <a:cubicBezTo>
                  <a:pt x="4164609" y="1541080"/>
                  <a:pt x="4108729" y="1596960"/>
                  <a:pt x="4040150" y="1596960"/>
                </a:cubicBezTo>
                <a:close/>
              </a:path>
            </a:pathLst>
          </a:custGeom>
          <a:solidFill>
            <a:srgbClr val="EAD3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4075842" y="3748274"/>
            <a:ext cx="10652279" cy="18472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8F5E3F"/>
                </a:solidFill>
                <a:latin typeface="Arial"/>
                <a:ea typeface="Arial"/>
                <a:cs typeface="Arial"/>
                <a:sym typeface="Arial"/>
              </a:rPr>
              <a:t>You are the field geology team. Use the following slides and their clues to identify unknown rock/mineral samples and document on your table.</a:t>
            </a:r>
            <a:endParaRPr/>
          </a:p>
        </p:txBody>
      </p:sp>
      <p:sp>
        <p:nvSpPr>
          <p:cNvPr id="104" name="Google Shape;104;p2"/>
          <p:cNvSpPr/>
          <p:nvPr/>
        </p:nvSpPr>
        <p:spPr>
          <a:xfrm flipH="1">
            <a:off x="-347785" y="9482808"/>
            <a:ext cx="20374361" cy="3056154"/>
          </a:xfrm>
          <a:custGeom>
            <a:rect b="b" l="l" r="r" t="t"/>
            <a:pathLst>
              <a:path extrusionOk="0" h="3056154" w="20374361">
                <a:moveTo>
                  <a:pt x="20374360" y="0"/>
                </a:moveTo>
                <a:lnTo>
                  <a:pt x="0" y="0"/>
                </a:lnTo>
                <a:lnTo>
                  <a:pt x="0" y="3056154"/>
                </a:lnTo>
                <a:lnTo>
                  <a:pt x="20374360" y="3056154"/>
                </a:lnTo>
                <a:lnTo>
                  <a:pt x="2037436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2"/>
          <p:cNvSpPr/>
          <p:nvPr/>
        </p:nvSpPr>
        <p:spPr>
          <a:xfrm>
            <a:off x="6499837" y="1108785"/>
            <a:ext cx="5288325" cy="641715"/>
          </a:xfrm>
          <a:custGeom>
            <a:rect b="b" l="l" r="r" t="t"/>
            <a:pathLst>
              <a:path extrusionOk="0" h="641715" w="5288325">
                <a:moveTo>
                  <a:pt x="0" y="0"/>
                </a:moveTo>
                <a:lnTo>
                  <a:pt x="5288326" y="0"/>
                </a:lnTo>
                <a:lnTo>
                  <a:pt x="5288326" y="641715"/>
                </a:lnTo>
                <a:lnTo>
                  <a:pt x="0" y="641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80000"/>
            </a:blip>
            <a:stretch>
              <a:fillRect b="-6722" l="0" r="-64" t="-132415"/>
            </a:stretch>
          </a:blipFill>
          <a:ln>
            <a:noFill/>
          </a:ln>
        </p:spPr>
      </p:sp>
      <p:sp>
        <p:nvSpPr>
          <p:cNvPr id="106" name="Google Shape;106;p2"/>
          <p:cNvSpPr txBox="1"/>
          <p:nvPr/>
        </p:nvSpPr>
        <p:spPr>
          <a:xfrm>
            <a:off x="6952490" y="1251496"/>
            <a:ext cx="4383020" cy="5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99" u="none" cap="none" strike="noStrike">
                <a:solidFill>
                  <a:srgbClr val="F4D35E"/>
                </a:solidFill>
                <a:latin typeface="Caveat"/>
                <a:ea typeface="Caveat"/>
                <a:cs typeface="Caveat"/>
                <a:sym typeface="Caveat"/>
              </a:rPr>
              <a:t>Instructions</a:t>
            </a: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-1911786" y="6685003"/>
            <a:ext cx="5514687" cy="3908534"/>
          </a:xfrm>
          <a:custGeom>
            <a:rect b="b" l="l" r="r" t="t"/>
            <a:pathLst>
              <a:path extrusionOk="0" h="3908534" w="5514687">
                <a:moveTo>
                  <a:pt x="0" y="0"/>
                </a:moveTo>
                <a:lnTo>
                  <a:pt x="5514687" y="0"/>
                </a:lnTo>
                <a:lnTo>
                  <a:pt x="5514687" y="3908534"/>
                </a:lnTo>
                <a:lnTo>
                  <a:pt x="0" y="3908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2"/>
          <p:cNvSpPr/>
          <p:nvPr/>
        </p:nvSpPr>
        <p:spPr>
          <a:xfrm flipH="1">
            <a:off x="13559380" y="8658320"/>
            <a:ext cx="2735510" cy="1559241"/>
          </a:xfrm>
          <a:custGeom>
            <a:rect b="b" l="l" r="r" t="t"/>
            <a:pathLst>
              <a:path extrusionOk="0" h="1559241" w="2735510">
                <a:moveTo>
                  <a:pt x="2735510" y="0"/>
                </a:moveTo>
                <a:lnTo>
                  <a:pt x="0" y="0"/>
                </a:lnTo>
                <a:lnTo>
                  <a:pt x="0" y="1559241"/>
                </a:lnTo>
                <a:lnTo>
                  <a:pt x="2735510" y="1559241"/>
                </a:lnTo>
                <a:lnTo>
                  <a:pt x="273551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2"/>
          <p:cNvSpPr/>
          <p:nvPr/>
        </p:nvSpPr>
        <p:spPr>
          <a:xfrm rot="191342">
            <a:off x="15043991" y="7177869"/>
            <a:ext cx="5079592" cy="3346181"/>
          </a:xfrm>
          <a:custGeom>
            <a:rect b="b" l="l" r="r" t="t"/>
            <a:pathLst>
              <a:path extrusionOk="0" h="3346181" w="5079592">
                <a:moveTo>
                  <a:pt x="0" y="0"/>
                </a:moveTo>
                <a:lnTo>
                  <a:pt x="5079592" y="0"/>
                </a:lnTo>
                <a:lnTo>
                  <a:pt x="5079592" y="3346181"/>
                </a:lnTo>
                <a:lnTo>
                  <a:pt x="0" y="3346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0" name="Google Shape;110;p2"/>
          <p:cNvGrpSpPr/>
          <p:nvPr/>
        </p:nvGrpSpPr>
        <p:grpSpPr>
          <a:xfrm>
            <a:off x="7039416" y="6076459"/>
            <a:ext cx="4209167" cy="450073"/>
            <a:chOff x="0" y="0"/>
            <a:chExt cx="5612223" cy="600097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2909324" cy="600097"/>
            </a:xfrm>
            <a:custGeom>
              <a:rect b="b" l="l" r="r" t="t"/>
              <a:pathLst>
                <a:path extrusionOk="0" h="600097" w="2909324">
                  <a:moveTo>
                    <a:pt x="0" y="0"/>
                  </a:moveTo>
                  <a:lnTo>
                    <a:pt x="2909324" y="0"/>
                  </a:lnTo>
                  <a:lnTo>
                    <a:pt x="2909324" y="600097"/>
                  </a:lnTo>
                  <a:lnTo>
                    <a:pt x="0" y="6000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-21637" r="-59764" t="-3336"/>
              </a:stretch>
            </a:blipFill>
            <a:ln>
              <a:noFill/>
            </a:ln>
          </p:spPr>
        </p:sp>
        <p:sp>
          <p:nvSpPr>
            <p:cNvPr id="112" name="Google Shape;112;p2"/>
            <p:cNvSpPr/>
            <p:nvPr/>
          </p:nvSpPr>
          <p:spPr>
            <a:xfrm>
              <a:off x="2943357" y="29875"/>
              <a:ext cx="2668866" cy="570222"/>
            </a:xfrm>
            <a:custGeom>
              <a:rect b="b" l="l" r="r" t="t"/>
              <a:pathLst>
                <a:path extrusionOk="0" h="570222" w="2668866">
                  <a:moveTo>
                    <a:pt x="0" y="0"/>
                  </a:moveTo>
                  <a:lnTo>
                    <a:pt x="2668866" y="0"/>
                  </a:lnTo>
                  <a:lnTo>
                    <a:pt x="2668866" y="570222"/>
                  </a:lnTo>
                  <a:lnTo>
                    <a:pt x="0" y="57022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-63159" r="-34578" t="-8748"/>
              </a:stretch>
            </a:blipFill>
            <a:ln>
              <a:noFill/>
            </a:ln>
          </p:spPr>
        </p:sp>
      </p:grpSp>
      <p:sp>
        <p:nvSpPr>
          <p:cNvPr id="113" name="Google Shape;113;p2"/>
          <p:cNvSpPr txBox="1"/>
          <p:nvPr/>
        </p:nvSpPr>
        <p:spPr>
          <a:xfrm>
            <a:off x="4736080" y="7871777"/>
            <a:ext cx="1763757" cy="7937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786736"/>
                </a:solidFill>
                <a:latin typeface="Caveat"/>
                <a:ea typeface="Caveat"/>
                <a:cs typeface="Caveat"/>
                <a:sym typeface="Caveat"/>
              </a:rPr>
              <a:t>Tip : 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6130800" y="8039307"/>
            <a:ext cx="8339339" cy="1247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It’s okay to to be wrong, but it’s never okay to not try</a:t>
            </a: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14080618" y="1845750"/>
            <a:ext cx="2034213" cy="1329867"/>
          </a:xfrm>
          <a:custGeom>
            <a:rect b="b" l="l" r="r" t="t"/>
            <a:pathLst>
              <a:path extrusionOk="0" h="1329867" w="2034213">
                <a:moveTo>
                  <a:pt x="0" y="0"/>
                </a:moveTo>
                <a:lnTo>
                  <a:pt x="2034213" y="0"/>
                </a:lnTo>
                <a:lnTo>
                  <a:pt x="2034213" y="1329867"/>
                </a:lnTo>
                <a:lnTo>
                  <a:pt x="0" y="1329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2"/>
          <p:cNvSpPr/>
          <p:nvPr/>
        </p:nvSpPr>
        <p:spPr>
          <a:xfrm>
            <a:off x="1682980" y="-1534440"/>
            <a:ext cx="2668397" cy="2658390"/>
          </a:xfrm>
          <a:custGeom>
            <a:rect b="b" l="l" r="r" t="t"/>
            <a:pathLst>
              <a:path extrusionOk="0" h="2658390" w="2668397">
                <a:moveTo>
                  <a:pt x="0" y="0"/>
                </a:moveTo>
                <a:lnTo>
                  <a:pt x="2668397" y="0"/>
                </a:lnTo>
                <a:lnTo>
                  <a:pt x="2668397" y="2658390"/>
                </a:lnTo>
                <a:lnTo>
                  <a:pt x="0" y="2658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7" name="Google Shape;117;p2"/>
          <p:cNvGrpSpPr/>
          <p:nvPr/>
        </p:nvGrpSpPr>
        <p:grpSpPr>
          <a:xfrm>
            <a:off x="7039416" y="2950580"/>
            <a:ext cx="4209167" cy="450073"/>
            <a:chOff x="0" y="0"/>
            <a:chExt cx="5612223" cy="600097"/>
          </a:xfrm>
        </p:grpSpPr>
        <p:sp>
          <p:nvSpPr>
            <p:cNvPr id="118" name="Google Shape;118;p2"/>
            <p:cNvSpPr/>
            <p:nvPr/>
          </p:nvSpPr>
          <p:spPr>
            <a:xfrm>
              <a:off x="0" y="0"/>
              <a:ext cx="2909324" cy="600097"/>
            </a:xfrm>
            <a:custGeom>
              <a:rect b="b" l="l" r="r" t="t"/>
              <a:pathLst>
                <a:path extrusionOk="0" h="600097" w="2909324">
                  <a:moveTo>
                    <a:pt x="0" y="0"/>
                  </a:moveTo>
                  <a:lnTo>
                    <a:pt x="2909324" y="0"/>
                  </a:lnTo>
                  <a:lnTo>
                    <a:pt x="2909324" y="600097"/>
                  </a:lnTo>
                  <a:lnTo>
                    <a:pt x="0" y="6000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-21637" r="-59764" t="-3336"/>
              </a:stretch>
            </a:blipFill>
            <a:ln>
              <a:noFill/>
            </a:ln>
          </p:spPr>
        </p:sp>
        <p:sp>
          <p:nvSpPr>
            <p:cNvPr id="119" name="Google Shape;119;p2"/>
            <p:cNvSpPr/>
            <p:nvPr/>
          </p:nvSpPr>
          <p:spPr>
            <a:xfrm>
              <a:off x="2943357" y="29875"/>
              <a:ext cx="2668866" cy="570222"/>
            </a:xfrm>
            <a:custGeom>
              <a:rect b="b" l="l" r="r" t="t"/>
              <a:pathLst>
                <a:path extrusionOk="0" h="570222" w="2668866">
                  <a:moveTo>
                    <a:pt x="0" y="0"/>
                  </a:moveTo>
                  <a:lnTo>
                    <a:pt x="2668866" y="0"/>
                  </a:lnTo>
                  <a:lnTo>
                    <a:pt x="2668866" y="570222"/>
                  </a:lnTo>
                  <a:lnTo>
                    <a:pt x="0" y="57022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-63159" r="-34578" t="-8748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125" name="Google Shape;125;p3"/>
          <p:cNvSpPr/>
          <p:nvPr/>
        </p:nvSpPr>
        <p:spPr>
          <a:xfrm>
            <a:off x="1173755" y="1813793"/>
            <a:ext cx="15914824" cy="6737127"/>
          </a:xfrm>
          <a:custGeom>
            <a:rect b="b" l="l" r="r" t="t"/>
            <a:pathLst>
              <a:path extrusionOk="0" h="6737127" w="15914824">
                <a:moveTo>
                  <a:pt x="0" y="0"/>
                </a:moveTo>
                <a:lnTo>
                  <a:pt x="15914824" y="0"/>
                </a:lnTo>
                <a:lnTo>
                  <a:pt x="15914824" y="6737127"/>
                </a:lnTo>
                <a:lnTo>
                  <a:pt x="0" y="6737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564" r="0" t="0"/>
            </a:stretch>
          </a:blipFill>
          <a:ln>
            <a:noFill/>
          </a:ln>
        </p:spPr>
      </p:sp>
      <p:sp>
        <p:nvSpPr>
          <p:cNvPr id="126" name="Google Shape;126;p3"/>
          <p:cNvSpPr txBox="1"/>
          <p:nvPr/>
        </p:nvSpPr>
        <p:spPr>
          <a:xfrm>
            <a:off x="5535074" y="3043575"/>
            <a:ext cx="217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GRANITE</a:t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 flipH="1" rot="1327935">
            <a:off x="-550917" y="7829117"/>
            <a:ext cx="1787666" cy="1385191"/>
          </a:xfrm>
          <a:custGeom>
            <a:rect b="b" l="l" r="r" t="t"/>
            <a:pathLst>
              <a:path extrusionOk="0" h="1385191" w="1787666">
                <a:moveTo>
                  <a:pt x="1787666" y="0"/>
                </a:moveTo>
                <a:lnTo>
                  <a:pt x="0" y="0"/>
                </a:lnTo>
                <a:lnTo>
                  <a:pt x="0" y="1385191"/>
                </a:lnTo>
                <a:lnTo>
                  <a:pt x="1787666" y="1385191"/>
                </a:lnTo>
                <a:lnTo>
                  <a:pt x="178766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3125" l="0" r="-76541" t="0"/>
            </a:stretch>
          </a:blipFill>
          <a:ln>
            <a:noFill/>
          </a:ln>
        </p:spPr>
      </p:sp>
      <p:sp>
        <p:nvSpPr>
          <p:cNvPr id="128" name="Google Shape;128;p3"/>
          <p:cNvSpPr/>
          <p:nvPr/>
        </p:nvSpPr>
        <p:spPr>
          <a:xfrm flipH="1">
            <a:off x="13455586" y="6476421"/>
            <a:ext cx="5664165" cy="4288767"/>
          </a:xfrm>
          <a:custGeom>
            <a:rect b="b" l="l" r="r" t="t"/>
            <a:pathLst>
              <a:path extrusionOk="0" h="4288767" w="5664165">
                <a:moveTo>
                  <a:pt x="5664165" y="0"/>
                </a:moveTo>
                <a:lnTo>
                  <a:pt x="0" y="0"/>
                </a:lnTo>
                <a:lnTo>
                  <a:pt x="0" y="4288768"/>
                </a:lnTo>
                <a:lnTo>
                  <a:pt x="5664165" y="4288768"/>
                </a:lnTo>
                <a:lnTo>
                  <a:pt x="566416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0000" l="-70631" r="0" t="0"/>
            </a:stretch>
          </a:blipFill>
          <a:ln>
            <a:noFill/>
          </a:ln>
        </p:spPr>
      </p:sp>
      <p:sp>
        <p:nvSpPr>
          <p:cNvPr id="129" name="Google Shape;129;p3"/>
          <p:cNvSpPr/>
          <p:nvPr/>
        </p:nvSpPr>
        <p:spPr>
          <a:xfrm flipH="1">
            <a:off x="-162614" y="8620805"/>
            <a:ext cx="5697695" cy="2076664"/>
          </a:xfrm>
          <a:custGeom>
            <a:rect b="b" l="l" r="r" t="t"/>
            <a:pathLst>
              <a:path extrusionOk="0" h="2076664" w="5697695">
                <a:moveTo>
                  <a:pt x="5697695" y="0"/>
                </a:moveTo>
                <a:lnTo>
                  <a:pt x="0" y="0"/>
                </a:lnTo>
                <a:lnTo>
                  <a:pt x="0" y="2076664"/>
                </a:lnTo>
                <a:lnTo>
                  <a:pt x="5697695" y="2076664"/>
                </a:lnTo>
                <a:lnTo>
                  <a:pt x="569769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64597" l="0" r="-90799" t="0"/>
            </a:stretch>
          </a:blipFill>
          <a:ln>
            <a:noFill/>
          </a:ln>
        </p:spPr>
      </p:sp>
      <p:sp>
        <p:nvSpPr>
          <p:cNvPr id="130" name="Google Shape;130;p3"/>
          <p:cNvSpPr/>
          <p:nvPr/>
        </p:nvSpPr>
        <p:spPr>
          <a:xfrm flipH="1">
            <a:off x="12234154" y="1448679"/>
            <a:ext cx="1813126" cy="1133485"/>
          </a:xfrm>
          <a:custGeom>
            <a:rect b="b" l="l" r="r" t="t"/>
            <a:pathLst>
              <a:path extrusionOk="0" h="1133485" w="1813126">
                <a:moveTo>
                  <a:pt x="1813127" y="0"/>
                </a:moveTo>
                <a:lnTo>
                  <a:pt x="0" y="0"/>
                </a:lnTo>
                <a:lnTo>
                  <a:pt x="0" y="1133485"/>
                </a:lnTo>
                <a:lnTo>
                  <a:pt x="1813127" y="1133485"/>
                </a:lnTo>
                <a:lnTo>
                  <a:pt x="181312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62213" r="0" t="-74389"/>
            </a:stretch>
          </a:blipFill>
          <a:ln>
            <a:noFill/>
          </a:ln>
        </p:spPr>
      </p:sp>
      <p:sp>
        <p:nvSpPr>
          <p:cNvPr id="131" name="Google Shape;131;p3"/>
          <p:cNvSpPr/>
          <p:nvPr/>
        </p:nvSpPr>
        <p:spPr>
          <a:xfrm flipH="1">
            <a:off x="-1792389" y="-3671860"/>
            <a:ext cx="5134790" cy="5967608"/>
          </a:xfrm>
          <a:custGeom>
            <a:rect b="b" l="l" r="r" t="t"/>
            <a:pathLst>
              <a:path extrusionOk="0" h="5967608" w="5134790">
                <a:moveTo>
                  <a:pt x="5134790" y="0"/>
                </a:moveTo>
                <a:lnTo>
                  <a:pt x="0" y="0"/>
                </a:lnTo>
                <a:lnTo>
                  <a:pt x="0" y="5967608"/>
                </a:lnTo>
                <a:lnTo>
                  <a:pt x="5134790" y="5967608"/>
                </a:lnTo>
                <a:lnTo>
                  <a:pt x="513479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5702" l="0" r="-90799" t="0"/>
            </a:stretch>
          </a:blipFill>
          <a:ln>
            <a:noFill/>
          </a:ln>
        </p:spPr>
      </p:sp>
      <p:sp>
        <p:nvSpPr>
          <p:cNvPr id="132" name="Google Shape;132;p3"/>
          <p:cNvSpPr/>
          <p:nvPr/>
        </p:nvSpPr>
        <p:spPr>
          <a:xfrm rot="857018">
            <a:off x="15983532" y="-367135"/>
            <a:ext cx="2296701" cy="2296701"/>
          </a:xfrm>
          <a:custGeom>
            <a:rect b="b" l="l" r="r" t="t"/>
            <a:pathLst>
              <a:path extrusionOk="0" h="2296701" w="2296701">
                <a:moveTo>
                  <a:pt x="0" y="0"/>
                </a:moveTo>
                <a:lnTo>
                  <a:pt x="2296701" y="0"/>
                </a:lnTo>
                <a:lnTo>
                  <a:pt x="2296701" y="2296700"/>
                </a:lnTo>
                <a:lnTo>
                  <a:pt x="0" y="2296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3"/>
          <p:cNvSpPr/>
          <p:nvPr/>
        </p:nvSpPr>
        <p:spPr>
          <a:xfrm flipH="1" rot="10800000">
            <a:off x="14047281" y="-424285"/>
            <a:ext cx="4480776" cy="1633128"/>
          </a:xfrm>
          <a:custGeom>
            <a:rect b="b" l="l" r="r" t="t"/>
            <a:pathLst>
              <a:path extrusionOk="0" h="1633128" w="4480776">
                <a:moveTo>
                  <a:pt x="0" y="1633128"/>
                </a:moveTo>
                <a:lnTo>
                  <a:pt x="4480776" y="1633128"/>
                </a:lnTo>
                <a:lnTo>
                  <a:pt x="4480776" y="0"/>
                </a:lnTo>
                <a:lnTo>
                  <a:pt x="0" y="0"/>
                </a:lnTo>
                <a:lnTo>
                  <a:pt x="0" y="1633128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64597" l="0" r="-90799" t="0"/>
            </a:stretch>
          </a:blipFill>
          <a:ln>
            <a:noFill/>
          </a:ln>
        </p:spPr>
      </p:sp>
      <p:sp>
        <p:nvSpPr>
          <p:cNvPr id="134" name="Google Shape;134;p3"/>
          <p:cNvSpPr/>
          <p:nvPr/>
        </p:nvSpPr>
        <p:spPr>
          <a:xfrm>
            <a:off x="6456638" y="392279"/>
            <a:ext cx="5349057" cy="1088730"/>
          </a:xfrm>
          <a:custGeom>
            <a:rect b="b" l="l" r="r" t="t"/>
            <a:pathLst>
              <a:path extrusionOk="0" h="1088730" w="5349057">
                <a:moveTo>
                  <a:pt x="0" y="0"/>
                </a:moveTo>
                <a:lnTo>
                  <a:pt x="5349058" y="0"/>
                </a:lnTo>
                <a:lnTo>
                  <a:pt x="5349058" y="1088729"/>
                </a:lnTo>
                <a:lnTo>
                  <a:pt x="0" y="1088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79000"/>
            </a:blip>
            <a:stretch>
              <a:fillRect b="0" l="0" r="0" t="-37948"/>
            </a:stretch>
          </a:blipFill>
          <a:ln>
            <a:noFill/>
          </a:ln>
        </p:spPr>
      </p:sp>
      <p:sp>
        <p:nvSpPr>
          <p:cNvPr id="135" name="Google Shape;135;p3"/>
          <p:cNvSpPr txBox="1"/>
          <p:nvPr/>
        </p:nvSpPr>
        <p:spPr>
          <a:xfrm>
            <a:off x="7078794" y="688864"/>
            <a:ext cx="4104746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866608"/>
                </a:solidFill>
                <a:latin typeface="Caveat"/>
                <a:ea typeface="Caveat"/>
                <a:cs typeface="Caveat"/>
                <a:sym typeface="Caveat"/>
              </a:rPr>
              <a:t>ROCK BANK</a:t>
            </a:r>
            <a:endParaRPr/>
          </a:p>
        </p:txBody>
      </p:sp>
      <p:sp>
        <p:nvSpPr>
          <p:cNvPr id="136" name="Google Shape;136;p3"/>
          <p:cNvSpPr/>
          <p:nvPr/>
        </p:nvSpPr>
        <p:spPr>
          <a:xfrm rot="7848541">
            <a:off x="4096569" y="-497036"/>
            <a:ext cx="602171" cy="1189473"/>
          </a:xfrm>
          <a:custGeom>
            <a:rect b="b" l="l" r="r" t="t"/>
            <a:pathLst>
              <a:path extrusionOk="0" h="1189473" w="602171">
                <a:moveTo>
                  <a:pt x="0" y="0"/>
                </a:moveTo>
                <a:lnTo>
                  <a:pt x="602170" y="0"/>
                </a:lnTo>
                <a:lnTo>
                  <a:pt x="602170" y="1189472"/>
                </a:lnTo>
                <a:lnTo>
                  <a:pt x="0" y="1189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3"/>
          <p:cNvSpPr/>
          <p:nvPr/>
        </p:nvSpPr>
        <p:spPr>
          <a:xfrm rot="821106">
            <a:off x="3225375" y="9588349"/>
            <a:ext cx="463540" cy="915635"/>
          </a:xfrm>
          <a:custGeom>
            <a:rect b="b" l="l" r="r" t="t"/>
            <a:pathLst>
              <a:path extrusionOk="0" h="915635" w="463540">
                <a:moveTo>
                  <a:pt x="0" y="0"/>
                </a:moveTo>
                <a:lnTo>
                  <a:pt x="463540" y="0"/>
                </a:lnTo>
                <a:lnTo>
                  <a:pt x="463540" y="915635"/>
                </a:lnTo>
                <a:lnTo>
                  <a:pt x="0" y="915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3"/>
          <p:cNvSpPr/>
          <p:nvPr/>
        </p:nvSpPr>
        <p:spPr>
          <a:xfrm rot="5715028">
            <a:off x="59033" y="3221012"/>
            <a:ext cx="1039444" cy="1010860"/>
          </a:xfrm>
          <a:custGeom>
            <a:rect b="b" l="l" r="r" t="t"/>
            <a:pathLst>
              <a:path extrusionOk="0" h="1010860" w="1039444">
                <a:moveTo>
                  <a:pt x="0" y="0"/>
                </a:moveTo>
                <a:lnTo>
                  <a:pt x="1039444" y="0"/>
                </a:lnTo>
                <a:lnTo>
                  <a:pt x="1039444" y="1010859"/>
                </a:lnTo>
                <a:lnTo>
                  <a:pt x="0" y="1010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3"/>
          <p:cNvSpPr/>
          <p:nvPr/>
        </p:nvSpPr>
        <p:spPr>
          <a:xfrm rot="-3900268">
            <a:off x="12423818" y="8121643"/>
            <a:ext cx="703818" cy="684463"/>
          </a:xfrm>
          <a:custGeom>
            <a:rect b="b" l="l" r="r" t="t"/>
            <a:pathLst>
              <a:path extrusionOk="0" h="684463" w="703818">
                <a:moveTo>
                  <a:pt x="0" y="0"/>
                </a:moveTo>
                <a:lnTo>
                  <a:pt x="703818" y="0"/>
                </a:lnTo>
                <a:lnTo>
                  <a:pt x="703818" y="684464"/>
                </a:lnTo>
                <a:lnTo>
                  <a:pt x="0" y="684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3"/>
          <p:cNvSpPr/>
          <p:nvPr/>
        </p:nvSpPr>
        <p:spPr>
          <a:xfrm rot="3201473">
            <a:off x="3601554" y="9720641"/>
            <a:ext cx="610568" cy="1206060"/>
          </a:xfrm>
          <a:custGeom>
            <a:rect b="b" l="l" r="r" t="t"/>
            <a:pathLst>
              <a:path extrusionOk="0" h="1206060" w="610568">
                <a:moveTo>
                  <a:pt x="0" y="0"/>
                </a:moveTo>
                <a:lnTo>
                  <a:pt x="610568" y="0"/>
                </a:lnTo>
                <a:lnTo>
                  <a:pt x="610568" y="1206060"/>
                </a:lnTo>
                <a:lnTo>
                  <a:pt x="0" y="1206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3"/>
          <p:cNvSpPr txBox="1"/>
          <p:nvPr/>
        </p:nvSpPr>
        <p:spPr>
          <a:xfrm>
            <a:off x="8274527" y="4552172"/>
            <a:ext cx="184486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BASALT</a:t>
            </a:r>
            <a:endParaRPr/>
          </a:p>
        </p:txBody>
      </p:sp>
      <p:sp>
        <p:nvSpPr>
          <p:cNvPr id="142" name="Google Shape;142;p3"/>
          <p:cNvSpPr txBox="1"/>
          <p:nvPr/>
        </p:nvSpPr>
        <p:spPr>
          <a:xfrm>
            <a:off x="10471971" y="5285725"/>
            <a:ext cx="2630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OBSIDIAN</a:t>
            </a:r>
            <a:endParaRPr/>
          </a:p>
        </p:txBody>
      </p:sp>
      <p:sp>
        <p:nvSpPr>
          <p:cNvPr id="143" name="Google Shape;143;p3"/>
          <p:cNvSpPr txBox="1"/>
          <p:nvPr/>
        </p:nvSpPr>
        <p:spPr>
          <a:xfrm>
            <a:off x="7301604" y="6466900"/>
            <a:ext cx="307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LIMESTONE</a:t>
            </a:r>
            <a:endParaRPr/>
          </a:p>
        </p:txBody>
      </p:sp>
      <p:sp>
        <p:nvSpPr>
          <p:cNvPr id="144" name="Google Shape;144;p3"/>
          <p:cNvSpPr txBox="1"/>
          <p:nvPr/>
        </p:nvSpPr>
        <p:spPr>
          <a:xfrm>
            <a:off x="9196946" y="3043573"/>
            <a:ext cx="3307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SANDSTONE</a:t>
            </a:r>
            <a:endParaRPr/>
          </a:p>
        </p:txBody>
      </p:sp>
      <p:sp>
        <p:nvSpPr>
          <p:cNvPr id="145" name="Google Shape;145;p3"/>
          <p:cNvSpPr txBox="1"/>
          <p:nvPr/>
        </p:nvSpPr>
        <p:spPr>
          <a:xfrm>
            <a:off x="14442804" y="5197947"/>
            <a:ext cx="184486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SHALE</a:t>
            </a:r>
            <a:endParaRPr/>
          </a:p>
        </p:txBody>
      </p:sp>
      <p:sp>
        <p:nvSpPr>
          <p:cNvPr id="146" name="Google Shape;146;p3"/>
          <p:cNvSpPr txBox="1"/>
          <p:nvPr/>
        </p:nvSpPr>
        <p:spPr>
          <a:xfrm>
            <a:off x="3342401" y="3915923"/>
            <a:ext cx="184486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SLATE</a:t>
            </a:r>
            <a:endParaRPr/>
          </a:p>
        </p:txBody>
      </p:sp>
      <p:sp>
        <p:nvSpPr>
          <p:cNvPr id="147" name="Google Shape;147;p3"/>
          <p:cNvSpPr txBox="1"/>
          <p:nvPr/>
        </p:nvSpPr>
        <p:spPr>
          <a:xfrm>
            <a:off x="4779255" y="5197950"/>
            <a:ext cx="341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MARBLE</a:t>
            </a:r>
            <a:endParaRPr/>
          </a:p>
        </p:txBody>
      </p:sp>
      <p:sp>
        <p:nvSpPr>
          <p:cNvPr id="148" name="Google Shape;148;p3"/>
          <p:cNvSpPr txBox="1"/>
          <p:nvPr/>
        </p:nvSpPr>
        <p:spPr>
          <a:xfrm>
            <a:off x="11183540" y="3847458"/>
            <a:ext cx="276335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QUARTZ </a:t>
            </a:r>
            <a:endParaRPr/>
          </a:p>
        </p:txBody>
      </p:sp>
      <p:sp>
        <p:nvSpPr>
          <p:cNvPr id="149" name="Google Shape;149;p3"/>
          <p:cNvSpPr txBox="1"/>
          <p:nvPr/>
        </p:nvSpPr>
        <p:spPr>
          <a:xfrm>
            <a:off x="2419968" y="6466896"/>
            <a:ext cx="184486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HALITE</a:t>
            </a:r>
            <a:endParaRPr/>
          </a:p>
        </p:txBody>
      </p:sp>
      <p:sp>
        <p:nvSpPr>
          <p:cNvPr id="150" name="Google Shape;150;p3"/>
          <p:cNvSpPr txBox="1"/>
          <p:nvPr/>
        </p:nvSpPr>
        <p:spPr>
          <a:xfrm>
            <a:off x="12027434" y="6466896"/>
            <a:ext cx="184486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GNEISS</a:t>
            </a:r>
            <a:endParaRPr/>
          </a:p>
        </p:txBody>
      </p:sp>
      <p:sp>
        <p:nvSpPr>
          <p:cNvPr id="151" name="Google Shape;151;p3"/>
          <p:cNvSpPr txBox="1"/>
          <p:nvPr/>
        </p:nvSpPr>
        <p:spPr>
          <a:xfrm>
            <a:off x="13721867" y="3043586"/>
            <a:ext cx="184486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63D28"/>
                </a:solidFill>
                <a:latin typeface="Arial"/>
                <a:ea typeface="Arial"/>
                <a:cs typeface="Arial"/>
                <a:sym typeface="Arial"/>
              </a:rPr>
              <a:t>PUMICE</a:t>
            </a:r>
            <a:endParaRPr/>
          </a:p>
        </p:txBody>
      </p:sp>
      <p:sp>
        <p:nvSpPr>
          <p:cNvPr id="152" name="Google Shape;152;p3"/>
          <p:cNvSpPr txBox="1"/>
          <p:nvPr/>
        </p:nvSpPr>
        <p:spPr>
          <a:xfrm>
            <a:off x="5044577" y="9175896"/>
            <a:ext cx="833933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“Geologists have a saying – rocks remember.”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 -Neil Armstrong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158" name="Google Shape;158;p4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4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4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4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4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3" name="Google Shape;163;p4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164" name="Google Shape;164;p4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5" name="Google Shape;165;p4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6" name="Google Shape;166;p4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7" name="Google Shape;167;p4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4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1</a:t>
            </a:r>
            <a:endParaRPr/>
          </a:p>
        </p:txBody>
      </p:sp>
      <p:sp>
        <p:nvSpPr>
          <p:cNvPr id="169" name="Google Shape;169;p4"/>
          <p:cNvSpPr/>
          <p:nvPr/>
        </p:nvSpPr>
        <p:spPr>
          <a:xfrm>
            <a:off x="0" y="2925971"/>
            <a:ext cx="5785910" cy="4339432"/>
          </a:xfrm>
          <a:custGeom>
            <a:rect b="b" l="l" r="r" t="t"/>
            <a:pathLst>
              <a:path extrusionOk="0" h="4339432" w="5785910">
                <a:moveTo>
                  <a:pt x="0" y="0"/>
                </a:moveTo>
                <a:lnTo>
                  <a:pt x="5785910" y="0"/>
                </a:lnTo>
                <a:lnTo>
                  <a:pt x="5785910" y="4339432"/>
                </a:lnTo>
                <a:lnTo>
                  <a:pt x="0" y="4339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4"/>
          <p:cNvSpPr/>
          <p:nvPr/>
        </p:nvSpPr>
        <p:spPr>
          <a:xfrm>
            <a:off x="5785910" y="2925971"/>
            <a:ext cx="4527474" cy="4339432"/>
          </a:xfrm>
          <a:custGeom>
            <a:rect b="b" l="l" r="r" t="t"/>
            <a:pathLst>
              <a:path extrusionOk="0" h="4339432" w="4527474">
                <a:moveTo>
                  <a:pt x="0" y="0"/>
                </a:moveTo>
                <a:lnTo>
                  <a:pt x="4527474" y="0"/>
                </a:lnTo>
                <a:lnTo>
                  <a:pt x="4527474" y="4339432"/>
                </a:lnTo>
                <a:lnTo>
                  <a:pt x="0" y="4339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4"/>
          <p:cNvSpPr txBox="1"/>
          <p:nvPr/>
        </p:nvSpPr>
        <p:spPr>
          <a:xfrm>
            <a:off x="10869007" y="3815254"/>
            <a:ext cx="4949811" cy="718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This rock has a distinctive coarse grained texture that comes from a long period of cooling before solidifying. 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>
            <a:off x="10890206" y="5111669"/>
            <a:ext cx="4928611" cy="262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This rock erodes VERY slowly!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10431853" y="5996791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10869007" y="6205986"/>
            <a:ext cx="4949811" cy="726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Formed deep in the earth’s crust from cooling magma. The slower it cools, the larger the crystals become!</a:t>
            </a:r>
            <a:endParaRPr/>
          </a:p>
        </p:txBody>
      </p:sp>
      <p:sp>
        <p:nvSpPr>
          <p:cNvPr id="175" name="Google Shape;175;p4"/>
          <p:cNvSpPr txBox="1"/>
          <p:nvPr/>
        </p:nvSpPr>
        <p:spPr>
          <a:xfrm>
            <a:off x="10431853" y="3630822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176" name="Google Shape;176;p4"/>
          <p:cNvSpPr txBox="1"/>
          <p:nvPr/>
        </p:nvSpPr>
        <p:spPr>
          <a:xfrm>
            <a:off x="10431853" y="4873656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177" name="Google Shape;177;p4"/>
          <p:cNvSpPr txBox="1"/>
          <p:nvPr/>
        </p:nvSpPr>
        <p:spPr>
          <a:xfrm>
            <a:off x="4655847" y="7713078"/>
            <a:ext cx="7644601" cy="15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for headstones, monuments, countertops.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Four presidents have their face permanently carved into this rock! (Mount Rushmore)</a:t>
            </a:r>
            <a:endParaRPr/>
          </a:p>
        </p:txBody>
      </p:sp>
      <p:sp>
        <p:nvSpPr>
          <p:cNvPr id="178" name="Google Shape;178;p4"/>
          <p:cNvSpPr txBox="1"/>
          <p:nvPr/>
        </p:nvSpPr>
        <p:spPr>
          <a:xfrm>
            <a:off x="9948661" y="-28575"/>
            <a:ext cx="833933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“Geology is the music of the Earth”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 -</a:t>
            </a:r>
            <a:r>
              <a:rPr b="1" i="1" lang="en-US" sz="2400" u="sng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Hans Cloos</a:t>
            </a:r>
            <a:endParaRPr/>
          </a:p>
        </p:txBody>
      </p:sp>
      <p:sp>
        <p:nvSpPr>
          <p:cNvPr id="179" name="Google Shape;179;p4"/>
          <p:cNvSpPr txBox="1"/>
          <p:nvPr/>
        </p:nvSpPr>
        <p:spPr>
          <a:xfrm>
            <a:off x="12438124" y="3089625"/>
            <a:ext cx="198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9C0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/>
          <p:nvPr/>
        </p:nvSpPr>
        <p:spPr>
          <a:xfrm>
            <a:off x="-1108416" y="-441201"/>
            <a:ext cx="20741520" cy="13827680"/>
          </a:xfrm>
          <a:custGeom>
            <a:rect b="b" l="l" r="r" t="t"/>
            <a:pathLst>
              <a:path extrusionOk="0" h="13827680" w="20741520">
                <a:moveTo>
                  <a:pt x="0" y="0"/>
                </a:moveTo>
                <a:lnTo>
                  <a:pt x="20741520" y="0"/>
                </a:lnTo>
                <a:lnTo>
                  <a:pt x="20741520" y="13827679"/>
                </a:lnTo>
                <a:lnTo>
                  <a:pt x="0" y="1382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5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5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5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5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5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0" name="Google Shape;190;p5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191" name="Google Shape;191;p5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" name="Google Shape;192;p5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" name="Google Shape;193;p5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4" name="Google Shape;194;p5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5"/>
          <p:cNvSpPr/>
          <p:nvPr/>
        </p:nvSpPr>
        <p:spPr>
          <a:xfrm>
            <a:off x="0" y="2925971"/>
            <a:ext cx="5591469" cy="4193602"/>
          </a:xfrm>
          <a:custGeom>
            <a:rect b="b" l="l" r="r" t="t"/>
            <a:pathLst>
              <a:path extrusionOk="0" h="4193602" w="5591469">
                <a:moveTo>
                  <a:pt x="0" y="0"/>
                </a:moveTo>
                <a:lnTo>
                  <a:pt x="5591469" y="0"/>
                </a:lnTo>
                <a:lnTo>
                  <a:pt x="5591469" y="4193602"/>
                </a:lnTo>
                <a:lnTo>
                  <a:pt x="0" y="419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5"/>
          <p:cNvSpPr/>
          <p:nvPr/>
        </p:nvSpPr>
        <p:spPr>
          <a:xfrm>
            <a:off x="4820517" y="2925971"/>
            <a:ext cx="5591469" cy="4193602"/>
          </a:xfrm>
          <a:custGeom>
            <a:rect b="b" l="l" r="r" t="t"/>
            <a:pathLst>
              <a:path extrusionOk="0" h="4193602" w="5591469">
                <a:moveTo>
                  <a:pt x="0" y="0"/>
                </a:moveTo>
                <a:lnTo>
                  <a:pt x="5591469" y="0"/>
                </a:lnTo>
                <a:lnTo>
                  <a:pt x="5591469" y="4193602"/>
                </a:lnTo>
                <a:lnTo>
                  <a:pt x="0" y="419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5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2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10869007" y="3815254"/>
            <a:ext cx="4949811" cy="4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This rock looks like a sponge and is very light in weight!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10890206" y="4663994"/>
            <a:ext cx="4928611" cy="262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This rock can float on water</a:t>
            </a:r>
            <a:endParaRPr/>
          </a:p>
        </p:txBody>
      </p:sp>
      <p:sp>
        <p:nvSpPr>
          <p:cNvPr id="200" name="Google Shape;200;p5"/>
          <p:cNvSpPr txBox="1"/>
          <p:nvPr/>
        </p:nvSpPr>
        <p:spPr>
          <a:xfrm>
            <a:off x="10431853" y="5107128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201" name="Google Shape;201;p5"/>
          <p:cNvSpPr txBox="1"/>
          <p:nvPr/>
        </p:nvSpPr>
        <p:spPr>
          <a:xfrm>
            <a:off x="10869007" y="5316323"/>
            <a:ext cx="4949811" cy="726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Formed by volcanic eruptions and rapid cooling. It cools so fast that atoms are not able to arrange into a crystal structure. </a:t>
            </a:r>
            <a:endParaRPr/>
          </a:p>
        </p:txBody>
      </p:sp>
      <p:sp>
        <p:nvSpPr>
          <p:cNvPr id="202" name="Google Shape;202;p5"/>
          <p:cNvSpPr txBox="1"/>
          <p:nvPr/>
        </p:nvSpPr>
        <p:spPr>
          <a:xfrm>
            <a:off x="10431853" y="3630822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203" name="Google Shape;203;p5"/>
          <p:cNvSpPr txBox="1"/>
          <p:nvPr/>
        </p:nvSpPr>
        <p:spPr>
          <a:xfrm>
            <a:off x="10431853" y="4425981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204" name="Google Shape;204;p5"/>
          <p:cNvSpPr txBox="1"/>
          <p:nvPr/>
        </p:nvSpPr>
        <p:spPr>
          <a:xfrm>
            <a:off x="4793525" y="7012925"/>
            <a:ext cx="10558200" cy="27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Helped enable Pueblo farmers to survive on the slopes of the Jemez Mountains in New Mexico beginning in the 1200's.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764F36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Wild chinchillas seek out places rich in loose pumice to take dust baths in order to keep their fur clean and their skin free from parasites.</a:t>
            </a:r>
            <a:endParaRPr/>
          </a:p>
        </p:txBody>
      </p:sp>
      <p:sp>
        <p:nvSpPr>
          <p:cNvPr id="205" name="Google Shape;205;p5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“The most dangerous phrase in the language is -We’ve always done it this way”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</a:t>
            </a:r>
            <a:r>
              <a:rPr b="0" i="1" lang="en-US" sz="2400" u="sng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-G</a:t>
            </a:r>
            <a:r>
              <a:rPr b="0" i="0" lang="en-US" sz="2400" u="sng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race Hopper</a:t>
            </a:r>
            <a:endParaRPr/>
          </a:p>
        </p:txBody>
      </p:sp>
      <p:sp>
        <p:nvSpPr>
          <p:cNvPr id="206" name="Google Shape;206;p5"/>
          <p:cNvSpPr txBox="1"/>
          <p:nvPr/>
        </p:nvSpPr>
        <p:spPr>
          <a:xfrm>
            <a:off x="12438124" y="3089625"/>
            <a:ext cx="187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  <p:sp>
        <p:nvSpPr>
          <p:cNvPr id="207" name="Google Shape;207;p5"/>
          <p:cNvSpPr txBox="1"/>
          <p:nvPr/>
        </p:nvSpPr>
        <p:spPr>
          <a:xfrm>
            <a:off x="10431853" y="6077689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4.</a:t>
            </a:r>
            <a:endParaRPr/>
          </a:p>
        </p:txBody>
      </p:sp>
      <p:sp>
        <p:nvSpPr>
          <p:cNvPr id="208" name="Google Shape;208;p5"/>
          <p:cNvSpPr txBox="1"/>
          <p:nvPr/>
        </p:nvSpPr>
        <p:spPr>
          <a:xfrm>
            <a:off x="10869007" y="6286884"/>
            <a:ext cx="4949811" cy="726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Is neither a rock or mineral. It is an amorphous volcanic glass known as a “mineraloid”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9C0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-1108416" y="-441201"/>
            <a:ext cx="20741520" cy="13827680"/>
          </a:xfrm>
          <a:custGeom>
            <a:rect b="b" l="l" r="r" t="t"/>
            <a:pathLst>
              <a:path extrusionOk="0" h="13827680" w="20741520">
                <a:moveTo>
                  <a:pt x="0" y="0"/>
                </a:moveTo>
                <a:lnTo>
                  <a:pt x="20741520" y="0"/>
                </a:lnTo>
                <a:lnTo>
                  <a:pt x="20741520" y="13827679"/>
                </a:lnTo>
                <a:lnTo>
                  <a:pt x="0" y="1382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6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6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6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6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6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9" name="Google Shape;219;p6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220" name="Google Shape;220;p6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1" name="Google Shape;221;p6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2" name="Google Shape;222;p6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23" name="Google Shape;223;p6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6"/>
          <p:cNvSpPr/>
          <p:nvPr/>
        </p:nvSpPr>
        <p:spPr>
          <a:xfrm>
            <a:off x="-322477" y="2836520"/>
            <a:ext cx="5788686" cy="4341515"/>
          </a:xfrm>
          <a:custGeom>
            <a:rect b="b" l="l" r="r" t="t"/>
            <a:pathLst>
              <a:path extrusionOk="0" h="4341515" w="5788686">
                <a:moveTo>
                  <a:pt x="0" y="0"/>
                </a:moveTo>
                <a:lnTo>
                  <a:pt x="5788686" y="0"/>
                </a:lnTo>
                <a:lnTo>
                  <a:pt x="5788686" y="4341515"/>
                </a:lnTo>
                <a:lnTo>
                  <a:pt x="0" y="4341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6"/>
          <p:cNvSpPr/>
          <p:nvPr/>
        </p:nvSpPr>
        <p:spPr>
          <a:xfrm>
            <a:off x="4793526" y="2848413"/>
            <a:ext cx="5328765" cy="4329622"/>
          </a:xfrm>
          <a:custGeom>
            <a:rect b="b" l="l" r="r" t="t"/>
            <a:pathLst>
              <a:path extrusionOk="0" h="4329622" w="5328765">
                <a:moveTo>
                  <a:pt x="0" y="0"/>
                </a:moveTo>
                <a:lnTo>
                  <a:pt x="5328766" y="0"/>
                </a:lnTo>
                <a:lnTo>
                  <a:pt x="5328766" y="4329622"/>
                </a:lnTo>
                <a:lnTo>
                  <a:pt x="0" y="4329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6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3</a:t>
            </a:r>
            <a:endParaRPr/>
          </a:p>
        </p:txBody>
      </p:sp>
      <p:sp>
        <p:nvSpPr>
          <p:cNvPr id="227" name="Google Shape;227;p6"/>
          <p:cNvSpPr txBox="1"/>
          <p:nvPr/>
        </p:nvSpPr>
        <p:spPr>
          <a:xfrm>
            <a:off x="10869007" y="3815254"/>
            <a:ext cx="4949811" cy="4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This rock has a very distinct taste if you were to lick a physical sample</a:t>
            </a:r>
            <a:endParaRPr/>
          </a:p>
        </p:txBody>
      </p:sp>
      <p:sp>
        <p:nvSpPr>
          <p:cNvPr id="228" name="Google Shape;228;p6"/>
          <p:cNvSpPr txBox="1"/>
          <p:nvPr/>
        </p:nvSpPr>
        <p:spPr>
          <a:xfrm>
            <a:off x="10890206" y="4663994"/>
            <a:ext cx="4928611" cy="52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This rock is VERY soluble in water (dissolves easily)</a:t>
            </a:r>
            <a:endParaRPr/>
          </a:p>
        </p:txBody>
      </p:sp>
      <p:sp>
        <p:nvSpPr>
          <p:cNvPr id="229" name="Google Shape;229;p6"/>
          <p:cNvSpPr txBox="1"/>
          <p:nvPr/>
        </p:nvSpPr>
        <p:spPr>
          <a:xfrm>
            <a:off x="10431853" y="5107128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230" name="Google Shape;230;p6"/>
          <p:cNvSpPr txBox="1"/>
          <p:nvPr/>
        </p:nvSpPr>
        <p:spPr>
          <a:xfrm>
            <a:off x="10869007" y="5316323"/>
            <a:ext cx="4949811" cy="485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Scratches very easily (Your fingernail could scratch this mineral)</a:t>
            </a:r>
            <a:endParaRPr/>
          </a:p>
        </p:txBody>
      </p:sp>
      <p:sp>
        <p:nvSpPr>
          <p:cNvPr id="231" name="Google Shape;231;p6"/>
          <p:cNvSpPr txBox="1"/>
          <p:nvPr/>
        </p:nvSpPr>
        <p:spPr>
          <a:xfrm>
            <a:off x="10431853" y="3630822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232" name="Google Shape;232;p6"/>
          <p:cNvSpPr txBox="1"/>
          <p:nvPr/>
        </p:nvSpPr>
        <p:spPr>
          <a:xfrm>
            <a:off x="10431853" y="4425981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233" name="Google Shape;233;p6"/>
          <p:cNvSpPr txBox="1"/>
          <p:nvPr/>
        </p:nvSpPr>
        <p:spPr>
          <a:xfrm>
            <a:off x="5327224" y="7136750"/>
            <a:ext cx="78120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21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46912" lvl="1" marL="493823" marR="0" rtl="0" algn="l">
              <a:lnSpc>
                <a:spcPct val="117971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287"/>
              <a:buFont typeface="Arial"/>
              <a:buChar char="•"/>
            </a:pPr>
            <a:r>
              <a:rPr b="0" i="0" lang="en-US" sz="2287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Is used to de-ice roads during the winter</a:t>
            </a:r>
            <a:endParaRPr/>
          </a:p>
          <a:p>
            <a:pPr indent="-246912" lvl="1" marL="493823" marR="0" rtl="0" algn="l">
              <a:lnSpc>
                <a:spcPct val="117971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287"/>
              <a:buFont typeface="Arial"/>
              <a:buChar char="•"/>
            </a:pPr>
            <a:r>
              <a:rPr b="0" i="0" lang="en-US" sz="2287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Has helped many cultures succeed by allowing food to be preserved longer</a:t>
            </a:r>
            <a:endParaRPr/>
          </a:p>
          <a:p>
            <a:pPr indent="-246912" lvl="1" marL="493823" marR="0" rtl="0" algn="l">
              <a:lnSpc>
                <a:spcPct val="117971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287"/>
              <a:buFont typeface="Arial"/>
              <a:buChar char="•"/>
            </a:pPr>
            <a:r>
              <a:rPr b="0" i="0" lang="en-US" sz="2287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Can trap large amounts of oil and gas</a:t>
            </a:r>
            <a:endParaRPr/>
          </a:p>
          <a:p>
            <a:pPr indent="-246912" lvl="1" marL="493823" marR="0" rtl="0" algn="l">
              <a:lnSpc>
                <a:spcPct val="117971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287"/>
              <a:buFont typeface="Arial"/>
              <a:buChar char="•"/>
            </a:pPr>
            <a:r>
              <a:rPr b="0" i="0" lang="en-US" sz="2287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Was once as valuable as money</a:t>
            </a:r>
            <a:endParaRPr/>
          </a:p>
        </p:txBody>
      </p:sp>
      <p:sp>
        <p:nvSpPr>
          <p:cNvPr id="234" name="Google Shape;234;p6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“The whole of science is nothing more than a refinement of everyday thinking”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-</a:t>
            </a:r>
            <a:r>
              <a:rPr b="0" i="0" lang="en-US" sz="2400" u="sng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Albert Einstein</a:t>
            </a:r>
            <a:endParaRPr/>
          </a:p>
        </p:txBody>
      </p:sp>
      <p:sp>
        <p:nvSpPr>
          <p:cNvPr id="235" name="Google Shape;235;p6"/>
          <p:cNvSpPr txBox="1"/>
          <p:nvPr/>
        </p:nvSpPr>
        <p:spPr>
          <a:xfrm>
            <a:off x="12438124" y="3089625"/>
            <a:ext cx="231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  <p:sp>
        <p:nvSpPr>
          <p:cNvPr id="236" name="Google Shape;236;p6"/>
          <p:cNvSpPr txBox="1"/>
          <p:nvPr/>
        </p:nvSpPr>
        <p:spPr>
          <a:xfrm>
            <a:off x="10431853" y="6077689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4.</a:t>
            </a:r>
            <a:endParaRPr/>
          </a:p>
        </p:txBody>
      </p:sp>
      <p:sp>
        <p:nvSpPr>
          <p:cNvPr id="237" name="Google Shape;237;p6"/>
          <p:cNvSpPr txBox="1"/>
          <p:nvPr/>
        </p:nvSpPr>
        <p:spPr>
          <a:xfrm>
            <a:off x="10869007" y="6286884"/>
            <a:ext cx="4949811" cy="726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Usually transparent, but can take on different colors depending on the chemical composition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243" name="Google Shape;243;p7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7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7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7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7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8" name="Google Shape;248;p7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249" name="Google Shape;249;p7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" name="Google Shape;250;p7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" name="Google Shape;251;p7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2" name="Google Shape;252;p7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7"/>
          <p:cNvSpPr/>
          <p:nvPr/>
        </p:nvSpPr>
        <p:spPr>
          <a:xfrm>
            <a:off x="-335275" y="2969945"/>
            <a:ext cx="6129186" cy="4121877"/>
          </a:xfrm>
          <a:custGeom>
            <a:rect b="b" l="l" r="r" t="t"/>
            <a:pathLst>
              <a:path extrusionOk="0" h="4121877" w="6129186">
                <a:moveTo>
                  <a:pt x="0" y="0"/>
                </a:moveTo>
                <a:lnTo>
                  <a:pt x="6129186" y="0"/>
                </a:lnTo>
                <a:lnTo>
                  <a:pt x="6129186" y="4121877"/>
                </a:lnTo>
                <a:lnTo>
                  <a:pt x="0" y="41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7"/>
          <p:cNvSpPr/>
          <p:nvPr/>
        </p:nvSpPr>
        <p:spPr>
          <a:xfrm>
            <a:off x="5988000" y="2940446"/>
            <a:ext cx="5874810" cy="4406107"/>
          </a:xfrm>
          <a:custGeom>
            <a:rect b="b" l="l" r="r" t="t"/>
            <a:pathLst>
              <a:path extrusionOk="0" h="4406107" w="5874810">
                <a:moveTo>
                  <a:pt x="0" y="0"/>
                </a:moveTo>
                <a:lnTo>
                  <a:pt x="5874810" y="0"/>
                </a:lnTo>
                <a:lnTo>
                  <a:pt x="5874810" y="4406108"/>
                </a:lnTo>
                <a:lnTo>
                  <a:pt x="0" y="4406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7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4</a:t>
            </a:r>
            <a:endParaRPr/>
          </a:p>
        </p:txBody>
      </p:sp>
      <p:sp>
        <p:nvSpPr>
          <p:cNvPr id="256" name="Google Shape;256;p7"/>
          <p:cNvSpPr txBox="1"/>
          <p:nvPr/>
        </p:nvSpPr>
        <p:spPr>
          <a:xfrm>
            <a:off x="12309489" y="4671626"/>
            <a:ext cx="4949811" cy="242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Type of metamorphic rock</a:t>
            </a:r>
            <a:endParaRPr/>
          </a:p>
        </p:txBody>
      </p:sp>
      <p:sp>
        <p:nvSpPr>
          <p:cNvPr id="257" name="Google Shape;257;p7"/>
          <p:cNvSpPr txBox="1"/>
          <p:nvPr/>
        </p:nvSpPr>
        <p:spPr>
          <a:xfrm>
            <a:off x="12330689" y="5968041"/>
            <a:ext cx="4928611" cy="262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Distinc alternating layer pattern</a:t>
            </a:r>
            <a:endParaRPr/>
          </a:p>
        </p:txBody>
      </p:sp>
      <p:sp>
        <p:nvSpPr>
          <p:cNvPr id="258" name="Google Shape;258;p7"/>
          <p:cNvSpPr txBox="1"/>
          <p:nvPr/>
        </p:nvSpPr>
        <p:spPr>
          <a:xfrm>
            <a:off x="11872335" y="6853163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259" name="Google Shape;259;p7"/>
          <p:cNvSpPr txBox="1"/>
          <p:nvPr/>
        </p:nvSpPr>
        <p:spPr>
          <a:xfrm>
            <a:off x="12309489" y="7062358"/>
            <a:ext cx="4949811" cy="244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Parent rock is often granite</a:t>
            </a:r>
            <a:endParaRPr/>
          </a:p>
        </p:txBody>
      </p:sp>
      <p:sp>
        <p:nvSpPr>
          <p:cNvPr id="260" name="Google Shape;260;p7"/>
          <p:cNvSpPr txBox="1"/>
          <p:nvPr/>
        </p:nvSpPr>
        <p:spPr>
          <a:xfrm>
            <a:off x="11872335" y="4487194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261" name="Google Shape;261;p7"/>
          <p:cNvSpPr txBox="1"/>
          <p:nvPr/>
        </p:nvSpPr>
        <p:spPr>
          <a:xfrm>
            <a:off x="11872335" y="5730028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262" name="Google Shape;262;p7"/>
          <p:cNvSpPr txBox="1"/>
          <p:nvPr/>
        </p:nvSpPr>
        <p:spPr>
          <a:xfrm>
            <a:off x="4655847" y="7713078"/>
            <a:ext cx="7644601" cy="15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Used in monuments and historic buildings in Europe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Valued as a landscaping rock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Sometimes used as countertops or flooring</a:t>
            </a:r>
            <a:endParaRPr/>
          </a:p>
        </p:txBody>
      </p:sp>
      <p:sp>
        <p:nvSpPr>
          <p:cNvPr id="263" name="Google Shape;263;p7"/>
          <p:cNvSpPr txBox="1"/>
          <p:nvPr/>
        </p:nvSpPr>
        <p:spPr>
          <a:xfrm>
            <a:off x="9948661" y="-28575"/>
            <a:ext cx="8339339" cy="2009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“The saddest aspect of life right now is that knowledge gathers faster than society gains wisdom”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 -</a:t>
            </a:r>
            <a:r>
              <a:rPr b="1" i="1" lang="en-US" sz="2400" u="sng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Isaac Asimov</a:t>
            </a:r>
            <a:endParaRPr/>
          </a:p>
        </p:txBody>
      </p:sp>
      <p:sp>
        <p:nvSpPr>
          <p:cNvPr id="264" name="Google Shape;264;p7"/>
          <p:cNvSpPr txBox="1"/>
          <p:nvPr/>
        </p:nvSpPr>
        <p:spPr>
          <a:xfrm>
            <a:off x="13878596" y="3946000"/>
            <a:ext cx="2008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9C0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/>
          <p:nvPr/>
        </p:nvSpPr>
        <p:spPr>
          <a:xfrm>
            <a:off x="-1108416" y="-441201"/>
            <a:ext cx="20741520" cy="13827680"/>
          </a:xfrm>
          <a:custGeom>
            <a:rect b="b" l="l" r="r" t="t"/>
            <a:pathLst>
              <a:path extrusionOk="0" h="13827680" w="20741520">
                <a:moveTo>
                  <a:pt x="0" y="0"/>
                </a:moveTo>
                <a:lnTo>
                  <a:pt x="20741520" y="0"/>
                </a:lnTo>
                <a:lnTo>
                  <a:pt x="20741520" y="13827679"/>
                </a:lnTo>
                <a:lnTo>
                  <a:pt x="0" y="1382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8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8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8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8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8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5" name="Google Shape;275;p8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276" name="Google Shape;276;p8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8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8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79" name="Google Shape;279;p8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8"/>
          <p:cNvSpPr/>
          <p:nvPr/>
        </p:nvSpPr>
        <p:spPr>
          <a:xfrm>
            <a:off x="5373649" y="2996219"/>
            <a:ext cx="4946768" cy="4339965"/>
          </a:xfrm>
          <a:custGeom>
            <a:rect b="b" l="l" r="r" t="t"/>
            <a:pathLst>
              <a:path extrusionOk="0" h="4339965" w="4946768">
                <a:moveTo>
                  <a:pt x="0" y="0"/>
                </a:moveTo>
                <a:lnTo>
                  <a:pt x="4946768" y="0"/>
                </a:lnTo>
                <a:lnTo>
                  <a:pt x="4946768" y="4339965"/>
                </a:lnTo>
                <a:lnTo>
                  <a:pt x="0" y="4339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1" name="Google Shape;281;p8"/>
          <p:cNvSpPr/>
          <p:nvPr/>
        </p:nvSpPr>
        <p:spPr>
          <a:xfrm>
            <a:off x="231598" y="3147716"/>
            <a:ext cx="5142051" cy="5142051"/>
          </a:xfrm>
          <a:custGeom>
            <a:rect b="b" l="l" r="r" t="t"/>
            <a:pathLst>
              <a:path extrusionOk="0" h="5142051" w="5142051">
                <a:moveTo>
                  <a:pt x="0" y="0"/>
                </a:moveTo>
                <a:lnTo>
                  <a:pt x="5142051" y="0"/>
                </a:lnTo>
                <a:lnTo>
                  <a:pt x="5142051" y="5142051"/>
                </a:lnTo>
                <a:lnTo>
                  <a:pt x="0" y="5142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p8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5</a:t>
            </a:r>
            <a:endParaRPr/>
          </a:p>
        </p:txBody>
      </p:sp>
      <p:sp>
        <p:nvSpPr>
          <p:cNvPr id="283" name="Google Shape;283;p8"/>
          <p:cNvSpPr txBox="1"/>
          <p:nvPr/>
        </p:nvSpPr>
        <p:spPr>
          <a:xfrm>
            <a:off x="11095387" y="4049555"/>
            <a:ext cx="5430457" cy="527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87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Sedimentary rock made up of broken pieces of other rocks</a:t>
            </a:r>
            <a:endParaRPr/>
          </a:p>
        </p:txBody>
      </p:sp>
      <p:sp>
        <p:nvSpPr>
          <p:cNvPr id="284" name="Google Shape;284;p8"/>
          <p:cNvSpPr txBox="1"/>
          <p:nvPr/>
        </p:nvSpPr>
        <p:spPr>
          <a:xfrm>
            <a:off x="11118645" y="4982561"/>
            <a:ext cx="5407199" cy="2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87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Often layered</a:t>
            </a:r>
            <a:endParaRPr/>
          </a:p>
        </p:txBody>
      </p:sp>
      <p:sp>
        <p:nvSpPr>
          <p:cNvPr id="285" name="Google Shape;285;p8"/>
          <p:cNvSpPr txBox="1"/>
          <p:nvPr/>
        </p:nvSpPr>
        <p:spPr>
          <a:xfrm>
            <a:off x="10615784" y="5464749"/>
            <a:ext cx="496411" cy="764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70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286" name="Google Shape;286;p8"/>
          <p:cNvSpPr txBox="1"/>
          <p:nvPr/>
        </p:nvSpPr>
        <p:spPr>
          <a:xfrm>
            <a:off x="11095387" y="5696383"/>
            <a:ext cx="5430457" cy="268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87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Feels gritty</a:t>
            </a:r>
            <a:endParaRPr/>
          </a:p>
        </p:txBody>
      </p:sp>
      <p:sp>
        <p:nvSpPr>
          <p:cNvPr id="287" name="Google Shape;287;p8"/>
          <p:cNvSpPr txBox="1"/>
          <p:nvPr/>
        </p:nvSpPr>
        <p:spPr>
          <a:xfrm>
            <a:off x="10615784" y="3854613"/>
            <a:ext cx="496411" cy="695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12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288" name="Google Shape;288;p8"/>
          <p:cNvSpPr txBox="1"/>
          <p:nvPr/>
        </p:nvSpPr>
        <p:spPr>
          <a:xfrm>
            <a:off x="10615784" y="4726985"/>
            <a:ext cx="496411" cy="739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381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289" name="Google Shape;289;p8"/>
          <p:cNvSpPr txBox="1"/>
          <p:nvPr/>
        </p:nvSpPr>
        <p:spPr>
          <a:xfrm>
            <a:off x="5373650" y="7285225"/>
            <a:ext cx="8798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49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34103" lvl="1" marL="468206" marR="0" rtl="0" algn="l">
              <a:lnSpc>
                <a:spcPct val="117988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168"/>
              <a:buFont typeface="Arial"/>
              <a:buChar char="•"/>
            </a:pPr>
            <a:r>
              <a:rPr b="0" i="0" lang="en-US" sz="2168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Famous monuments like Petra (Jordan) have been carved into this material</a:t>
            </a:r>
            <a:endParaRPr/>
          </a:p>
          <a:p>
            <a:pPr indent="-234103" lvl="1" marL="468206" marR="0" rtl="0" algn="l">
              <a:lnSpc>
                <a:spcPct val="117988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168"/>
              <a:buFont typeface="Arial"/>
              <a:buChar char="•"/>
            </a:pPr>
            <a:r>
              <a:rPr b="0" i="0" lang="en-US" sz="2168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Can act like an aquifer, storing drinking water and supporting communities</a:t>
            </a:r>
            <a:endParaRPr/>
          </a:p>
          <a:p>
            <a:pPr indent="-234103" lvl="1" marL="468206" marR="0" rtl="0" algn="l">
              <a:lnSpc>
                <a:spcPct val="117988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168"/>
              <a:buFont typeface="Arial"/>
              <a:buChar char="•"/>
            </a:pPr>
            <a:r>
              <a:rPr b="0" i="0" lang="en-US" sz="2168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Widely used in indigenous tools (grinding stones)</a:t>
            </a:r>
            <a:endParaRPr/>
          </a:p>
        </p:txBody>
      </p:sp>
      <p:sp>
        <p:nvSpPr>
          <p:cNvPr id="290" name="Google Shape;290;p8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“[one] who dares to waste one hour of time has not discovered the value of life”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</a:t>
            </a:r>
            <a:r>
              <a:rPr b="0" i="1" lang="en-US" sz="2400" u="sng" cap="none" strike="noStrike">
                <a:solidFill>
                  <a:srgbClr val="786736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-Charles Darwin</a:t>
            </a:r>
            <a:endParaRPr/>
          </a:p>
        </p:txBody>
      </p:sp>
      <p:sp>
        <p:nvSpPr>
          <p:cNvPr id="291" name="Google Shape;291;p8"/>
          <p:cNvSpPr txBox="1"/>
          <p:nvPr/>
        </p:nvSpPr>
        <p:spPr>
          <a:xfrm>
            <a:off x="12816875" y="3327026"/>
            <a:ext cx="21888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4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  <p:sp>
        <p:nvSpPr>
          <p:cNvPr id="292" name="Google Shape;292;p8"/>
          <p:cNvSpPr txBox="1"/>
          <p:nvPr/>
        </p:nvSpPr>
        <p:spPr>
          <a:xfrm>
            <a:off x="10615784" y="6529555"/>
            <a:ext cx="496411" cy="764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70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4.</a:t>
            </a:r>
            <a:endParaRPr/>
          </a:p>
        </p:txBody>
      </p:sp>
      <p:sp>
        <p:nvSpPr>
          <p:cNvPr id="293" name="Google Shape;293;p8"/>
          <p:cNvSpPr txBox="1"/>
          <p:nvPr/>
        </p:nvSpPr>
        <p:spPr>
          <a:xfrm>
            <a:off x="11095387" y="6761189"/>
            <a:ext cx="5430457" cy="532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87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Usually a tan, brown or red color. Can often be very stained with iron.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6" l="-5782" r="-920" t="-17126"/>
            </a:stretch>
          </a:blipFill>
          <a:ln>
            <a:noFill/>
          </a:ln>
        </p:spPr>
      </p:sp>
      <p:sp>
        <p:nvSpPr>
          <p:cNvPr id="299" name="Google Shape;299;p9"/>
          <p:cNvSpPr/>
          <p:nvPr/>
        </p:nvSpPr>
        <p:spPr>
          <a:xfrm>
            <a:off x="-7814814" y="-3369933"/>
            <a:ext cx="10803630" cy="10020367"/>
          </a:xfrm>
          <a:custGeom>
            <a:rect b="b" l="l" r="r" t="t"/>
            <a:pathLst>
              <a:path extrusionOk="0" h="10020367" w="10803630">
                <a:moveTo>
                  <a:pt x="0" y="0"/>
                </a:moveTo>
                <a:lnTo>
                  <a:pt x="10803630" y="0"/>
                </a:lnTo>
                <a:lnTo>
                  <a:pt x="10803630" y="10020367"/>
                </a:lnTo>
                <a:lnTo>
                  <a:pt x="0" y="10020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9"/>
          <p:cNvSpPr/>
          <p:nvPr/>
        </p:nvSpPr>
        <p:spPr>
          <a:xfrm>
            <a:off x="-1642428" y="9598039"/>
            <a:ext cx="20241150" cy="3036173"/>
          </a:xfrm>
          <a:custGeom>
            <a:rect b="b" l="l" r="r" t="t"/>
            <a:pathLst>
              <a:path extrusionOk="0" h="3036173" w="20241150">
                <a:moveTo>
                  <a:pt x="0" y="0"/>
                </a:moveTo>
                <a:lnTo>
                  <a:pt x="20241151" y="0"/>
                </a:lnTo>
                <a:lnTo>
                  <a:pt x="20241151" y="3036173"/>
                </a:lnTo>
                <a:lnTo>
                  <a:pt x="0" y="3036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9"/>
          <p:cNvSpPr/>
          <p:nvPr/>
        </p:nvSpPr>
        <p:spPr>
          <a:xfrm flipH="1">
            <a:off x="16002748" y="586286"/>
            <a:ext cx="9193889" cy="8527332"/>
          </a:xfrm>
          <a:custGeom>
            <a:rect b="b" l="l" r="r" t="t"/>
            <a:pathLst>
              <a:path extrusionOk="0" h="8527332" w="9193889">
                <a:moveTo>
                  <a:pt x="9193890" y="0"/>
                </a:moveTo>
                <a:lnTo>
                  <a:pt x="0" y="0"/>
                </a:lnTo>
                <a:lnTo>
                  <a:pt x="0" y="8527332"/>
                </a:lnTo>
                <a:lnTo>
                  <a:pt x="9193890" y="8527332"/>
                </a:lnTo>
                <a:lnTo>
                  <a:pt x="91938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9"/>
          <p:cNvSpPr/>
          <p:nvPr/>
        </p:nvSpPr>
        <p:spPr>
          <a:xfrm>
            <a:off x="-524251" y="7788399"/>
            <a:ext cx="2993434" cy="2689101"/>
          </a:xfrm>
          <a:custGeom>
            <a:rect b="b" l="l" r="r" t="t"/>
            <a:pathLst>
              <a:path extrusionOk="0" h="2689101" w="2993434">
                <a:moveTo>
                  <a:pt x="0" y="0"/>
                </a:moveTo>
                <a:lnTo>
                  <a:pt x="2993434" y="0"/>
                </a:lnTo>
                <a:lnTo>
                  <a:pt x="2993434" y="2689101"/>
                </a:lnTo>
                <a:lnTo>
                  <a:pt x="0" y="268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9"/>
          <p:cNvSpPr/>
          <p:nvPr/>
        </p:nvSpPr>
        <p:spPr>
          <a:xfrm flipH="1">
            <a:off x="14824192" y="8669765"/>
            <a:ext cx="5351275" cy="1906392"/>
          </a:xfrm>
          <a:custGeom>
            <a:rect b="b" l="l" r="r" t="t"/>
            <a:pathLst>
              <a:path extrusionOk="0" h="1906392" w="5351275">
                <a:moveTo>
                  <a:pt x="5351275" y="0"/>
                </a:moveTo>
                <a:lnTo>
                  <a:pt x="0" y="0"/>
                </a:lnTo>
                <a:lnTo>
                  <a:pt x="0" y="1906392"/>
                </a:lnTo>
                <a:lnTo>
                  <a:pt x="5351275" y="1906392"/>
                </a:lnTo>
                <a:lnTo>
                  <a:pt x="53512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4" name="Google Shape;304;p9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sp>
          <p:nvSpPr>
            <p:cNvPr id="305" name="Google Shape;305;p9"/>
            <p:cNvSpPr/>
            <p:nvPr/>
          </p:nvSpPr>
          <p:spPr>
            <a:xfrm>
              <a:off x="0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9"/>
            <p:cNvSpPr/>
            <p:nvPr/>
          </p:nvSpPr>
          <p:spPr>
            <a:xfrm>
              <a:off x="5157582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9"/>
            <p:cNvSpPr/>
            <p:nvPr/>
          </p:nvSpPr>
          <p:spPr>
            <a:xfrm>
              <a:off x="10324603" y="0"/>
              <a:ext cx="4893026" cy="238535"/>
            </a:xfrm>
            <a:custGeom>
              <a:rect b="b" l="l" r="r" t="t"/>
              <a:pathLst>
                <a:path extrusionOk="0" h="238535" w="4893026">
                  <a:moveTo>
                    <a:pt x="0" y="0"/>
                  </a:moveTo>
                  <a:lnTo>
                    <a:pt x="4893026" y="0"/>
                  </a:lnTo>
                  <a:lnTo>
                    <a:pt x="4893026" y="238535"/>
                  </a:lnTo>
                  <a:lnTo>
                    <a:pt x="0" y="2385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08" name="Google Shape;308;p9"/>
          <p:cNvSpPr/>
          <p:nvPr/>
        </p:nvSpPr>
        <p:spPr>
          <a:xfrm>
            <a:off x="15111791" y="8466798"/>
            <a:ext cx="1414053" cy="1182502"/>
          </a:xfrm>
          <a:custGeom>
            <a:rect b="b" l="l" r="r" t="t"/>
            <a:pathLst>
              <a:path extrusionOk="0" h="1182502" w="1414053">
                <a:moveTo>
                  <a:pt x="0" y="0"/>
                </a:moveTo>
                <a:lnTo>
                  <a:pt x="1414053" y="0"/>
                </a:lnTo>
                <a:lnTo>
                  <a:pt x="1414053" y="1182502"/>
                </a:lnTo>
                <a:lnTo>
                  <a:pt x="0" y="118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9"/>
          <p:cNvSpPr/>
          <p:nvPr/>
        </p:nvSpPr>
        <p:spPr>
          <a:xfrm>
            <a:off x="5622339" y="3002171"/>
            <a:ext cx="4156716" cy="4156716"/>
          </a:xfrm>
          <a:custGeom>
            <a:rect b="b" l="l" r="r" t="t"/>
            <a:pathLst>
              <a:path extrusionOk="0" h="4156716" w="4156716">
                <a:moveTo>
                  <a:pt x="0" y="0"/>
                </a:moveTo>
                <a:lnTo>
                  <a:pt x="4156715" y="0"/>
                </a:lnTo>
                <a:lnTo>
                  <a:pt x="4156715" y="4156716"/>
                </a:lnTo>
                <a:lnTo>
                  <a:pt x="0" y="415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9"/>
          <p:cNvSpPr/>
          <p:nvPr/>
        </p:nvSpPr>
        <p:spPr>
          <a:xfrm>
            <a:off x="0" y="2993999"/>
            <a:ext cx="4969541" cy="6604041"/>
          </a:xfrm>
          <a:custGeom>
            <a:rect b="b" l="l" r="r" t="t"/>
            <a:pathLst>
              <a:path extrusionOk="0" h="6604041" w="4969541">
                <a:moveTo>
                  <a:pt x="0" y="0"/>
                </a:moveTo>
                <a:lnTo>
                  <a:pt x="4969541" y="0"/>
                </a:lnTo>
                <a:lnTo>
                  <a:pt x="4969541" y="6604040"/>
                </a:lnTo>
                <a:lnTo>
                  <a:pt x="0" y="6604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9"/>
          <p:cNvSpPr txBox="1"/>
          <p:nvPr/>
        </p:nvSpPr>
        <p:spPr>
          <a:xfrm>
            <a:off x="2469183" y="1000125"/>
            <a:ext cx="13349635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9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STATION 6</a:t>
            </a:r>
            <a:endParaRPr/>
          </a:p>
        </p:txBody>
      </p:sp>
      <p:sp>
        <p:nvSpPr>
          <p:cNvPr id="312" name="Google Shape;312;p9"/>
          <p:cNvSpPr txBox="1"/>
          <p:nvPr/>
        </p:nvSpPr>
        <p:spPr>
          <a:xfrm>
            <a:off x="10869007" y="3815254"/>
            <a:ext cx="4949811" cy="4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Volcanic Glass! CAUTION! This can be VERY sharp!</a:t>
            </a:r>
            <a:endParaRPr/>
          </a:p>
        </p:txBody>
      </p:sp>
      <p:sp>
        <p:nvSpPr>
          <p:cNvPr id="313" name="Google Shape;313;p9"/>
          <p:cNvSpPr txBox="1"/>
          <p:nvPr/>
        </p:nvSpPr>
        <p:spPr>
          <a:xfrm>
            <a:off x="10890206" y="5111669"/>
            <a:ext cx="4928611" cy="262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Usually black, but can be brown or green</a:t>
            </a:r>
            <a:endParaRPr/>
          </a:p>
        </p:txBody>
      </p:sp>
      <p:sp>
        <p:nvSpPr>
          <p:cNvPr id="314" name="Google Shape;314;p9"/>
          <p:cNvSpPr txBox="1"/>
          <p:nvPr/>
        </p:nvSpPr>
        <p:spPr>
          <a:xfrm>
            <a:off x="10431853" y="5996791"/>
            <a:ext cx="452474" cy="69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74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endParaRPr/>
          </a:p>
        </p:txBody>
      </p:sp>
      <p:sp>
        <p:nvSpPr>
          <p:cNvPr id="315" name="Google Shape;315;p9"/>
          <p:cNvSpPr txBox="1"/>
          <p:nvPr/>
        </p:nvSpPr>
        <p:spPr>
          <a:xfrm>
            <a:off x="10869007" y="6205986"/>
            <a:ext cx="4949811" cy="244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9" u="none" cap="none" strike="noStrike">
                <a:solidFill>
                  <a:srgbClr val="112444"/>
                </a:solidFill>
                <a:latin typeface="Montserrat"/>
                <a:ea typeface="Montserrat"/>
                <a:cs typeface="Montserrat"/>
                <a:sym typeface="Montserrat"/>
              </a:rPr>
              <a:t>Smooth, glassy texture</a:t>
            </a:r>
            <a:endParaRPr/>
          </a:p>
        </p:txBody>
      </p:sp>
      <p:sp>
        <p:nvSpPr>
          <p:cNvPr id="316" name="Google Shape;316;p9"/>
          <p:cNvSpPr txBox="1"/>
          <p:nvPr/>
        </p:nvSpPr>
        <p:spPr>
          <a:xfrm>
            <a:off x="10431853" y="3630822"/>
            <a:ext cx="452474" cy="640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48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1.</a:t>
            </a:r>
            <a:endParaRPr/>
          </a:p>
        </p:txBody>
      </p:sp>
      <p:sp>
        <p:nvSpPr>
          <p:cNvPr id="317" name="Google Shape;317;p9"/>
          <p:cNvSpPr txBox="1"/>
          <p:nvPr/>
        </p:nvSpPr>
        <p:spPr>
          <a:xfrm>
            <a:off x="10431853" y="4873656"/>
            <a:ext cx="452474" cy="6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3" u="none" cap="none" strike="noStrike">
                <a:solidFill>
                  <a:srgbClr val="946446"/>
                </a:solidFill>
                <a:latin typeface="Caveat"/>
                <a:ea typeface="Caveat"/>
                <a:cs typeface="Caveat"/>
                <a:sym typeface="Caveat"/>
              </a:rPr>
              <a:t>2.</a:t>
            </a:r>
            <a:endParaRPr/>
          </a:p>
        </p:txBody>
      </p:sp>
      <p:sp>
        <p:nvSpPr>
          <p:cNvPr id="318" name="Google Shape;318;p9"/>
          <p:cNvSpPr txBox="1"/>
          <p:nvPr/>
        </p:nvSpPr>
        <p:spPr>
          <a:xfrm>
            <a:off x="5321700" y="7673237"/>
            <a:ext cx="7644601" cy="193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4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Interesting Facts: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Has been used by indigenous people for arrowheads and knives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Has been used as surgical scalpels</a:t>
            </a:r>
            <a:endParaRPr/>
          </a:p>
          <a:p>
            <a:pPr indent="-259079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764F3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64F36"/>
                </a:solidFill>
                <a:latin typeface="Caveat"/>
                <a:ea typeface="Caveat"/>
                <a:cs typeface="Caveat"/>
                <a:sym typeface="Caveat"/>
              </a:rPr>
              <a:t>Can be sharper than steel</a:t>
            </a:r>
            <a:endParaRPr/>
          </a:p>
        </p:txBody>
      </p:sp>
      <p:sp>
        <p:nvSpPr>
          <p:cNvPr id="319" name="Google Shape;319;p9"/>
          <p:cNvSpPr txBox="1"/>
          <p:nvPr/>
        </p:nvSpPr>
        <p:spPr>
          <a:xfrm>
            <a:off x="9948661" y="-28575"/>
            <a:ext cx="8339339" cy="149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“The good thing about science is that it’s true whether or not you believe in it.” </a:t>
            </a:r>
            <a:endParaRPr/>
          </a:p>
          <a:p>
            <a:pPr indent="0" lvl="0" marL="0" marR="0" rtl="0" algn="ctr">
              <a:lnSpc>
                <a:spcPct val="16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 </a:t>
            </a:r>
            <a:r>
              <a:rPr b="1" i="1" lang="en-US" sz="2400" u="sng" cap="none" strike="noStrike">
                <a:solidFill>
                  <a:srgbClr val="78673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-Neil deGrasse Tyson</a:t>
            </a:r>
            <a:endParaRPr/>
          </a:p>
        </p:txBody>
      </p:sp>
      <p:sp>
        <p:nvSpPr>
          <p:cNvPr id="320" name="Google Shape;320;p9"/>
          <p:cNvSpPr txBox="1"/>
          <p:nvPr/>
        </p:nvSpPr>
        <p:spPr>
          <a:xfrm>
            <a:off x="12438124" y="3089625"/>
            <a:ext cx="220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895D42"/>
                </a:solidFill>
                <a:latin typeface="Arial"/>
                <a:ea typeface="Arial"/>
                <a:cs typeface="Arial"/>
                <a:sym typeface="Arial"/>
              </a:rPr>
              <a:t>CLUES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