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PT Sans Narrow"/>
      <p:regular r:id="rId30"/>
      <p:bold r:id="rId31"/>
    </p:embeddedFon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TSansNarrow-bold.fntdata"/><Relationship Id="rId30" Type="http://schemas.openxmlformats.org/officeDocument/2006/relationships/font" Target="fonts/PTSansNarrow-regular.fntdata"/><Relationship Id="rId11" Type="http://schemas.openxmlformats.org/officeDocument/2006/relationships/slide" Target="slides/slide6.xml"/><Relationship Id="rId33" Type="http://schemas.openxmlformats.org/officeDocument/2006/relationships/font" Target="fonts/OpenSans-bold.fntdata"/><Relationship Id="rId10" Type="http://schemas.openxmlformats.org/officeDocument/2006/relationships/slide" Target="slides/slide5.xml"/><Relationship Id="rId32" Type="http://schemas.openxmlformats.org/officeDocument/2006/relationships/font" Target="fonts/OpenSans-regular.fntdata"/><Relationship Id="rId13" Type="http://schemas.openxmlformats.org/officeDocument/2006/relationships/slide" Target="slides/slide8.xml"/><Relationship Id="rId35" Type="http://schemas.openxmlformats.org/officeDocument/2006/relationships/font" Target="fonts/OpenSans-boldItalic.fntdata"/><Relationship Id="rId12" Type="http://schemas.openxmlformats.org/officeDocument/2006/relationships/slide" Target="slides/slide7.xml"/><Relationship Id="rId34" Type="http://schemas.openxmlformats.org/officeDocument/2006/relationships/font" Target="fonts/OpenSans-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317a2f454e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317a2f454e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317a2f454e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317a2f454e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317a2f454e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317a2f454e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317a2f454e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317a2f454e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317a2f454e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317a2f454e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317a2f454e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317a2f454e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317a2f454e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317a2f454e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317a2f454e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317a2f454e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317a2f454e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317a2f454e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317a2f454e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317a2f454e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317a2f454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317a2f454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317a2f454e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317a2f454e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317a2f454e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317a2f454e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317a2f454e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317a2f454e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317a2f454e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317a2f454e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317a2f454e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317a2f454e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317a2f454e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317a2f454e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317a2f454e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317a2f454e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317a2f454e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317a2f454e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317a2f454e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317a2f454e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317a2f454e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317a2f454e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317a2f454e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317a2f454e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317a2f454e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317a2f454e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sp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sp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sp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sp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sp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sp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sp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sp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sp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sp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sp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sp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sp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sp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38700"/>
          </a:xfrm>
          <a:prstGeom prst="rect">
            <a:avLst/>
          </a:prstGeom>
          <a:noFill/>
          <a:ln>
            <a:noFill/>
          </a:ln>
        </p:spPr>
        <p:txBody>
          <a:bodyPr anchorCtr="0" anchor="ctr" bIns="91425" lIns="91425" spcFirstLastPara="1" rIns="91425" wrap="square" tIns="91425">
            <a:sp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hyperlink" Target="http://www.youtube.com/watch?v=NWrWEee8yls"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311700" y="1129375"/>
            <a:ext cx="8520600" cy="10158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lang="en"/>
              <a:t>Social Media and You</a:t>
            </a:r>
            <a:endParaRPr/>
          </a:p>
        </p:txBody>
      </p:sp>
      <p:sp>
        <p:nvSpPr>
          <p:cNvPr id="67" name="Google Shape;67;p13"/>
          <p:cNvSpPr txBox="1"/>
          <p:nvPr>
            <p:ph idx="1" type="subTitle"/>
          </p:nvPr>
        </p:nvSpPr>
        <p:spPr>
          <a:xfrm>
            <a:off x="311700" y="3165823"/>
            <a:ext cx="8520600" cy="5541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TikTok, YouTube, Facebook, X (Twitter) and Others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2"/>
          <p:cNvPicPr preferRelativeResize="0"/>
          <p:nvPr/>
        </p:nvPicPr>
        <p:blipFill>
          <a:blip r:embed="rId3">
            <a:alphaModFix/>
          </a:blip>
          <a:stretch>
            <a:fillRect/>
          </a:stretch>
        </p:blipFill>
        <p:spPr>
          <a:xfrm>
            <a:off x="1785688" y="126763"/>
            <a:ext cx="5572626" cy="48899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Modern Social Media Outlets</a:t>
            </a:r>
            <a:endParaRPr/>
          </a:p>
        </p:txBody>
      </p:sp>
      <p:sp>
        <p:nvSpPr>
          <p:cNvPr id="133" name="Google Shape;133;p23"/>
          <p:cNvSpPr txBox="1"/>
          <p:nvPr>
            <p:ph idx="1" type="body"/>
          </p:nvPr>
        </p:nvSpPr>
        <p:spPr>
          <a:xfrm>
            <a:off x="311700" y="1266325"/>
            <a:ext cx="8520600" cy="3386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Today’s social media landscape is populated by a suite of services that jockey for the attention of more than 5 billion mobile device users worldwide. Here is an overview of the most prominent social media networks of modern day.</a:t>
            </a:r>
            <a:endParaRPr/>
          </a:p>
          <a:p>
            <a:pPr indent="-342900" lvl="0" marL="457200" rtl="0" algn="l">
              <a:spcBef>
                <a:spcPts val="1200"/>
              </a:spcBef>
              <a:spcAft>
                <a:spcPts val="0"/>
              </a:spcAft>
              <a:buSzPts val="1800"/>
              <a:buChar char="●"/>
            </a:pPr>
            <a:r>
              <a:rPr lang="en"/>
              <a:t>Facebook</a:t>
            </a:r>
            <a:endParaRPr/>
          </a:p>
          <a:p>
            <a:pPr indent="-317500" lvl="1" marL="914400" rtl="0" algn="l">
              <a:spcBef>
                <a:spcPts val="0"/>
              </a:spcBef>
              <a:spcAft>
                <a:spcPts val="0"/>
              </a:spcAft>
              <a:buSzPts val="1400"/>
              <a:buChar char="○"/>
            </a:pPr>
            <a:r>
              <a:rPr lang="en"/>
              <a:t>Launched in 2004 by Harvard student Mark Zuckerberg, it has nearly 1.7 billion users — including 68% of U.S. adults</a:t>
            </a:r>
            <a:endParaRPr/>
          </a:p>
          <a:p>
            <a:pPr indent="-342900" lvl="0" marL="457200" rtl="0" algn="l">
              <a:spcBef>
                <a:spcPts val="0"/>
              </a:spcBef>
              <a:spcAft>
                <a:spcPts val="0"/>
              </a:spcAft>
              <a:buSzPts val="1800"/>
              <a:buChar char="●"/>
            </a:pPr>
            <a:r>
              <a:rPr lang="en"/>
              <a:t>Reddit</a:t>
            </a:r>
            <a:endParaRPr/>
          </a:p>
          <a:p>
            <a:pPr indent="-317500" lvl="1" marL="914400" rtl="0" algn="l">
              <a:spcBef>
                <a:spcPts val="0"/>
              </a:spcBef>
              <a:spcAft>
                <a:spcPts val="0"/>
              </a:spcAft>
              <a:buSzPts val="1400"/>
              <a:buChar char="○"/>
            </a:pPr>
            <a:r>
              <a:rPr lang="en"/>
              <a:t>Launched in 2005 by Massachusetts 20-somethings Steve Huffman and Alexis Ohanian as a news-sharing platform, its 300 million users have transformed Reddit into a combination news aggregation/social commentary site. Its popularity is based on the ability to “up-vote” and “down-vote” user posts.</a:t>
            </a:r>
            <a:endParaRPr/>
          </a:p>
        </p:txBody>
      </p:sp>
      <p:pic>
        <p:nvPicPr>
          <p:cNvPr id="134" name="Google Shape;134;p23"/>
          <p:cNvPicPr preferRelativeResize="0"/>
          <p:nvPr/>
        </p:nvPicPr>
        <p:blipFill>
          <a:blip r:embed="rId3">
            <a:alphaModFix/>
          </a:blip>
          <a:stretch>
            <a:fillRect/>
          </a:stretch>
        </p:blipFill>
        <p:spPr>
          <a:xfrm>
            <a:off x="6605325" y="4066400"/>
            <a:ext cx="1942851" cy="12436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445025"/>
            <a:ext cx="8520600" cy="1293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Modern Social Media Outlets</a:t>
            </a:r>
            <a:endParaRPr/>
          </a:p>
          <a:p>
            <a:pPr indent="0" lvl="0" marL="0" rtl="0" algn="l">
              <a:spcBef>
                <a:spcPts val="0"/>
              </a:spcBef>
              <a:spcAft>
                <a:spcPts val="0"/>
              </a:spcAft>
              <a:buNone/>
            </a:pPr>
            <a:r>
              <a:t/>
            </a:r>
            <a:endParaRPr/>
          </a:p>
        </p:txBody>
      </p:sp>
      <p:sp>
        <p:nvSpPr>
          <p:cNvPr id="140" name="Google Shape;140;p24"/>
          <p:cNvSpPr txBox="1"/>
          <p:nvPr>
            <p:ph idx="1" type="body"/>
          </p:nvPr>
        </p:nvSpPr>
        <p:spPr>
          <a:xfrm>
            <a:off x="311700" y="1266325"/>
            <a:ext cx="4260300" cy="31971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YouTube</a:t>
            </a:r>
            <a:endParaRPr/>
          </a:p>
          <a:p>
            <a:pPr indent="-317500" lvl="1" marL="914400" rtl="0" algn="l">
              <a:spcBef>
                <a:spcPts val="0"/>
              </a:spcBef>
              <a:spcAft>
                <a:spcPts val="0"/>
              </a:spcAft>
              <a:buSzPts val="1400"/>
              <a:buChar char="○"/>
            </a:pPr>
            <a:r>
              <a:rPr lang="en"/>
              <a:t>O</a:t>
            </a:r>
            <a:r>
              <a:rPr lang="en"/>
              <a:t>ne of the largest and most popular online video distribution platforms</a:t>
            </a:r>
            <a:endParaRPr/>
          </a:p>
          <a:p>
            <a:pPr indent="-317500" lvl="1" marL="914400" rtl="0" algn="l">
              <a:spcBef>
                <a:spcPts val="0"/>
              </a:spcBef>
              <a:spcAft>
                <a:spcPts val="0"/>
              </a:spcAft>
              <a:buSzPts val="1400"/>
              <a:buChar char="○"/>
            </a:pPr>
            <a:r>
              <a:rPr lang="en"/>
              <a:t>Founded on Valentine's Day in 2005. It was the brainchild of Chad Hurley, Steve Chen, and Jawed Karim, who were all former employees of Paypal. </a:t>
            </a:r>
            <a:endParaRPr/>
          </a:p>
          <a:p>
            <a:pPr indent="-317500" lvl="1" marL="914400" rtl="0" algn="l">
              <a:spcBef>
                <a:spcPts val="0"/>
              </a:spcBef>
              <a:spcAft>
                <a:spcPts val="0"/>
              </a:spcAft>
              <a:buSzPts val="1400"/>
              <a:buChar char="○"/>
            </a:pPr>
            <a:r>
              <a:rPr lang="en"/>
              <a:t>It has more than 4 billion hours of video viewers monthly</a:t>
            </a:r>
            <a:endParaRPr/>
          </a:p>
          <a:p>
            <a:pPr indent="-317500" lvl="1" marL="914400" rtl="0" algn="l">
              <a:spcBef>
                <a:spcPts val="0"/>
              </a:spcBef>
              <a:spcAft>
                <a:spcPts val="0"/>
              </a:spcAft>
              <a:buSzPts val="1400"/>
              <a:buChar char="○"/>
            </a:pPr>
            <a:r>
              <a:rPr lang="en"/>
              <a:t>An estimated 500 hours of video content are uploaded to YouTube every minute</a:t>
            </a:r>
            <a:endParaRPr/>
          </a:p>
        </p:txBody>
      </p:sp>
      <p:pic>
        <p:nvPicPr>
          <p:cNvPr id="141" name="Google Shape;141;p24"/>
          <p:cNvPicPr preferRelativeResize="0"/>
          <p:nvPr/>
        </p:nvPicPr>
        <p:blipFill>
          <a:blip r:embed="rId3">
            <a:alphaModFix/>
          </a:blip>
          <a:stretch>
            <a:fillRect/>
          </a:stretch>
        </p:blipFill>
        <p:spPr>
          <a:xfrm>
            <a:off x="4572000" y="1384850"/>
            <a:ext cx="4524375" cy="1009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5"/>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Modern Social Media Outlets</a:t>
            </a:r>
            <a:endParaRPr/>
          </a:p>
        </p:txBody>
      </p:sp>
      <p:sp>
        <p:nvSpPr>
          <p:cNvPr id="147" name="Google Shape;147;p25"/>
          <p:cNvSpPr txBox="1"/>
          <p:nvPr>
            <p:ph idx="1" type="body"/>
          </p:nvPr>
        </p:nvSpPr>
        <p:spPr>
          <a:xfrm>
            <a:off x="2521500" y="1276100"/>
            <a:ext cx="6534000" cy="35865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X, Formerly known as </a:t>
            </a:r>
            <a:r>
              <a:rPr lang="en" sz="1800"/>
              <a:t>Twitter</a:t>
            </a:r>
            <a:endParaRPr/>
          </a:p>
          <a:p>
            <a:pPr indent="-317500" lvl="1" marL="914400" marR="0" rtl="0" algn="l">
              <a:lnSpc>
                <a:spcPct val="115000"/>
              </a:lnSpc>
              <a:spcBef>
                <a:spcPts val="0"/>
              </a:spcBef>
              <a:spcAft>
                <a:spcPts val="0"/>
              </a:spcAft>
              <a:buSzPts val="1400"/>
              <a:buChar char="○"/>
            </a:pPr>
            <a:r>
              <a:rPr lang="en"/>
              <a:t>Founded in 2006 by Jack Dorsey, Evan Williams, Biz Stone, and others as a microblogging site</a:t>
            </a:r>
            <a:endParaRPr/>
          </a:p>
          <a:p>
            <a:pPr indent="-317500" lvl="1" marL="914400" marR="0" rtl="0" algn="l">
              <a:lnSpc>
                <a:spcPct val="115000"/>
              </a:lnSpc>
              <a:spcBef>
                <a:spcPts val="0"/>
              </a:spcBef>
              <a:spcAft>
                <a:spcPts val="0"/>
              </a:spcAft>
              <a:buSzPts val="1400"/>
              <a:buChar char="○"/>
            </a:pPr>
            <a:r>
              <a:rPr lang="en"/>
              <a:t>By 2020, 22% of U.S. adults were Twitter users.</a:t>
            </a:r>
            <a:endParaRPr/>
          </a:p>
          <a:p>
            <a:pPr indent="-342900" lvl="0" marL="457200" rtl="0" algn="l">
              <a:spcBef>
                <a:spcPts val="0"/>
              </a:spcBef>
              <a:spcAft>
                <a:spcPts val="0"/>
              </a:spcAft>
              <a:buSzPts val="1800"/>
              <a:buChar char="●"/>
            </a:pPr>
            <a:r>
              <a:rPr lang="en"/>
              <a:t>Instagram</a:t>
            </a:r>
            <a:endParaRPr/>
          </a:p>
          <a:p>
            <a:pPr indent="-317500" lvl="1" marL="914400" rtl="0" algn="l">
              <a:spcBef>
                <a:spcPts val="0"/>
              </a:spcBef>
              <a:spcAft>
                <a:spcPts val="0"/>
              </a:spcAft>
              <a:buSzPts val="1400"/>
              <a:buChar char="○"/>
            </a:pPr>
            <a:r>
              <a:rPr lang="en"/>
              <a:t>Founded in 2010 by Stanford graduate Kevin Systrom as a photo-sharing site</a:t>
            </a:r>
            <a:endParaRPr/>
          </a:p>
          <a:p>
            <a:pPr indent="-317500" lvl="1" marL="914400" rtl="0" algn="l">
              <a:spcBef>
                <a:spcPts val="0"/>
              </a:spcBef>
              <a:spcAft>
                <a:spcPts val="0"/>
              </a:spcAft>
              <a:buSzPts val="1400"/>
              <a:buChar char="○"/>
            </a:pPr>
            <a:r>
              <a:rPr lang="en"/>
              <a:t>Purchased by Facebook in 2012</a:t>
            </a:r>
            <a:endParaRPr/>
          </a:p>
          <a:p>
            <a:pPr indent="-317500" lvl="1" marL="914400" rtl="0" algn="l">
              <a:spcBef>
                <a:spcPts val="0"/>
              </a:spcBef>
              <a:spcAft>
                <a:spcPts val="0"/>
              </a:spcAft>
              <a:buSzPts val="1400"/>
              <a:buChar char="○"/>
            </a:pPr>
            <a:r>
              <a:rPr lang="en"/>
              <a:t>Has more than 1 billion users worldwide.</a:t>
            </a:r>
            <a:endParaRPr/>
          </a:p>
          <a:p>
            <a:pPr indent="-342900" lvl="0" marL="457200" rtl="0" algn="l">
              <a:spcBef>
                <a:spcPts val="0"/>
              </a:spcBef>
              <a:spcAft>
                <a:spcPts val="0"/>
              </a:spcAft>
              <a:buSzPts val="1800"/>
              <a:buChar char="●"/>
            </a:pPr>
            <a:r>
              <a:rPr lang="en"/>
              <a:t>Pinterest</a:t>
            </a:r>
            <a:endParaRPr/>
          </a:p>
          <a:p>
            <a:pPr indent="-317500" lvl="1" marL="914400" rtl="0" algn="l">
              <a:spcBef>
                <a:spcPts val="0"/>
              </a:spcBef>
              <a:spcAft>
                <a:spcPts val="0"/>
              </a:spcAft>
              <a:buSzPts val="1400"/>
              <a:buChar char="○"/>
            </a:pPr>
            <a:r>
              <a:rPr lang="en"/>
              <a:t>Founded in 2010 by iPhone app developer Ben Silbermann as a visual “pin board,” </a:t>
            </a:r>
            <a:endParaRPr/>
          </a:p>
          <a:p>
            <a:pPr indent="-317500" lvl="1" marL="914400" rtl="0" algn="l">
              <a:spcBef>
                <a:spcPts val="0"/>
              </a:spcBef>
              <a:spcAft>
                <a:spcPts val="0"/>
              </a:spcAft>
              <a:buSzPts val="1400"/>
              <a:buChar char="○"/>
            </a:pPr>
            <a:r>
              <a:rPr lang="en"/>
              <a:t>has more than 335 million active monthly users.</a:t>
            </a:r>
            <a:endParaRPr/>
          </a:p>
        </p:txBody>
      </p:sp>
      <p:pic>
        <p:nvPicPr>
          <p:cNvPr id="148" name="Google Shape;148;p25"/>
          <p:cNvPicPr preferRelativeResize="0"/>
          <p:nvPr/>
        </p:nvPicPr>
        <p:blipFill>
          <a:blip r:embed="rId3">
            <a:alphaModFix/>
          </a:blip>
          <a:stretch>
            <a:fillRect/>
          </a:stretch>
        </p:blipFill>
        <p:spPr>
          <a:xfrm>
            <a:off x="741750" y="1504700"/>
            <a:ext cx="642300" cy="528125"/>
          </a:xfrm>
          <a:prstGeom prst="rect">
            <a:avLst/>
          </a:prstGeom>
          <a:noFill/>
          <a:ln>
            <a:noFill/>
          </a:ln>
        </p:spPr>
      </p:pic>
      <p:pic>
        <p:nvPicPr>
          <p:cNvPr id="149" name="Google Shape;149;p25"/>
          <p:cNvPicPr preferRelativeResize="0"/>
          <p:nvPr/>
        </p:nvPicPr>
        <p:blipFill>
          <a:blip r:embed="rId4">
            <a:alphaModFix/>
          </a:blip>
          <a:stretch>
            <a:fillRect/>
          </a:stretch>
        </p:blipFill>
        <p:spPr>
          <a:xfrm>
            <a:off x="741738" y="2702375"/>
            <a:ext cx="1112550" cy="1112550"/>
          </a:xfrm>
          <a:prstGeom prst="rect">
            <a:avLst/>
          </a:prstGeom>
          <a:noFill/>
          <a:ln>
            <a:noFill/>
          </a:ln>
        </p:spPr>
      </p:pic>
      <p:pic>
        <p:nvPicPr>
          <p:cNvPr id="150" name="Google Shape;150;p25"/>
          <p:cNvPicPr preferRelativeResize="0"/>
          <p:nvPr/>
        </p:nvPicPr>
        <p:blipFill>
          <a:blip r:embed="rId5">
            <a:alphaModFix/>
          </a:blip>
          <a:stretch>
            <a:fillRect/>
          </a:stretch>
        </p:blipFill>
        <p:spPr>
          <a:xfrm>
            <a:off x="311700" y="3738724"/>
            <a:ext cx="2299075" cy="1293224"/>
          </a:xfrm>
          <a:prstGeom prst="rect">
            <a:avLst/>
          </a:prstGeom>
          <a:noFill/>
          <a:ln>
            <a:noFill/>
          </a:ln>
        </p:spPr>
      </p:pic>
      <p:pic>
        <p:nvPicPr>
          <p:cNvPr id="151" name="Google Shape;151;p25"/>
          <p:cNvPicPr preferRelativeResize="0"/>
          <p:nvPr/>
        </p:nvPicPr>
        <p:blipFill>
          <a:blip r:embed="rId6">
            <a:alphaModFix/>
          </a:blip>
          <a:stretch>
            <a:fillRect/>
          </a:stretch>
        </p:blipFill>
        <p:spPr>
          <a:xfrm>
            <a:off x="1384038" y="1880425"/>
            <a:ext cx="516782" cy="5281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6"/>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Modern Social Media Outlets</a:t>
            </a:r>
            <a:endParaRPr/>
          </a:p>
        </p:txBody>
      </p:sp>
      <p:sp>
        <p:nvSpPr>
          <p:cNvPr id="157" name="Google Shape;157;p26"/>
          <p:cNvSpPr txBox="1"/>
          <p:nvPr>
            <p:ph idx="1" type="body"/>
          </p:nvPr>
        </p:nvSpPr>
        <p:spPr>
          <a:xfrm>
            <a:off x="311700" y="1266325"/>
            <a:ext cx="6592800" cy="32679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Snapchat</a:t>
            </a:r>
            <a:endParaRPr/>
          </a:p>
          <a:p>
            <a:pPr indent="-317500" lvl="1" marL="914400" rtl="0" algn="l">
              <a:spcBef>
                <a:spcPts val="0"/>
              </a:spcBef>
              <a:spcAft>
                <a:spcPts val="0"/>
              </a:spcAft>
              <a:buSzPts val="1400"/>
              <a:buChar char="○"/>
            </a:pPr>
            <a:r>
              <a:rPr lang="en"/>
              <a:t>Founded in 2011 by a trio of Stanford students — Evan Spiegel, Reggie Brown, and Bobby Murphy</a:t>
            </a:r>
            <a:endParaRPr/>
          </a:p>
          <a:p>
            <a:pPr indent="-317500" lvl="1" marL="914400" rtl="0" algn="l">
              <a:spcBef>
                <a:spcPts val="0"/>
              </a:spcBef>
              <a:spcAft>
                <a:spcPts val="0"/>
              </a:spcAft>
              <a:buSzPts val="1400"/>
              <a:buChar char="○"/>
            </a:pPr>
            <a:r>
              <a:rPr lang="en"/>
              <a:t>This video-sharing service introduced the concept of “stories,” or serialized short videos, and “filters,” run for informative digital effects, often based on location.</a:t>
            </a:r>
            <a:endParaRPr/>
          </a:p>
          <a:p>
            <a:pPr indent="-342900" lvl="0" marL="457200" rtl="0" algn="l">
              <a:spcBef>
                <a:spcPts val="0"/>
              </a:spcBef>
              <a:spcAft>
                <a:spcPts val="0"/>
              </a:spcAft>
              <a:buSzPts val="1800"/>
              <a:buChar char="●"/>
            </a:pPr>
            <a:r>
              <a:rPr lang="en"/>
              <a:t>TikTok</a:t>
            </a:r>
            <a:endParaRPr/>
          </a:p>
          <a:p>
            <a:pPr indent="-317500" lvl="1" marL="914400" rtl="0" algn="l">
              <a:spcBef>
                <a:spcPts val="0"/>
              </a:spcBef>
              <a:spcAft>
                <a:spcPts val="0"/>
              </a:spcAft>
              <a:buSzPts val="1400"/>
              <a:buChar char="○"/>
            </a:pPr>
            <a:r>
              <a:rPr lang="en"/>
              <a:t>Founded in 2016 by Chinese tech company ByteDance</a:t>
            </a:r>
            <a:endParaRPr/>
          </a:p>
          <a:p>
            <a:pPr indent="-317500" lvl="1" marL="914400" rtl="0" algn="l">
              <a:spcBef>
                <a:spcPts val="0"/>
              </a:spcBef>
              <a:spcAft>
                <a:spcPts val="0"/>
              </a:spcAft>
              <a:buSzPts val="1400"/>
              <a:buChar char="○"/>
            </a:pPr>
            <a:r>
              <a:rPr lang="en"/>
              <a:t>this short-form video-sharing site was merged with the U.S.-based mobile app Musical.ly in 2018 </a:t>
            </a:r>
            <a:endParaRPr/>
          </a:p>
          <a:p>
            <a:pPr indent="-317500" lvl="1" marL="914400" rtl="0" algn="l">
              <a:spcBef>
                <a:spcPts val="0"/>
              </a:spcBef>
              <a:spcAft>
                <a:spcPts val="0"/>
              </a:spcAft>
              <a:buSzPts val="1400"/>
              <a:buChar char="○"/>
            </a:pPr>
            <a:r>
              <a:rPr lang="en"/>
              <a:t>became popular with American teens and young adults</a:t>
            </a:r>
            <a:endParaRPr/>
          </a:p>
          <a:p>
            <a:pPr indent="-317500" lvl="1" marL="914400" rtl="0" algn="l">
              <a:spcBef>
                <a:spcPts val="0"/>
              </a:spcBef>
              <a:spcAft>
                <a:spcPts val="0"/>
              </a:spcAft>
              <a:buSzPts val="1400"/>
              <a:buChar char="○"/>
            </a:pPr>
            <a:r>
              <a:rPr lang="en"/>
              <a:t>As of early 2020, it had more than 800 million users worldwide.</a:t>
            </a:r>
            <a:endParaRPr/>
          </a:p>
        </p:txBody>
      </p:sp>
      <p:pic>
        <p:nvPicPr>
          <p:cNvPr id="158" name="Google Shape;158;p26"/>
          <p:cNvPicPr preferRelativeResize="0"/>
          <p:nvPr/>
        </p:nvPicPr>
        <p:blipFill rotWithShape="1">
          <a:blip r:embed="rId3">
            <a:alphaModFix/>
          </a:blip>
          <a:srcRect b="0" l="17574" r="18236" t="0"/>
          <a:stretch/>
        </p:blipFill>
        <p:spPr>
          <a:xfrm>
            <a:off x="7186225" y="1545725"/>
            <a:ext cx="1660677" cy="1455224"/>
          </a:xfrm>
          <a:prstGeom prst="rect">
            <a:avLst/>
          </a:prstGeom>
          <a:noFill/>
          <a:ln>
            <a:noFill/>
          </a:ln>
        </p:spPr>
      </p:pic>
      <p:pic>
        <p:nvPicPr>
          <p:cNvPr id="159" name="Google Shape;159;p26"/>
          <p:cNvPicPr preferRelativeResize="0"/>
          <p:nvPr/>
        </p:nvPicPr>
        <p:blipFill>
          <a:blip r:embed="rId4">
            <a:alphaModFix/>
          </a:blip>
          <a:stretch>
            <a:fillRect/>
          </a:stretch>
        </p:blipFill>
        <p:spPr>
          <a:xfrm>
            <a:off x="7075100" y="3468900"/>
            <a:ext cx="1882926" cy="549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7"/>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Reflect &amp; Answer</a:t>
            </a:r>
            <a:endParaRPr/>
          </a:p>
        </p:txBody>
      </p:sp>
      <p:sp>
        <p:nvSpPr>
          <p:cNvPr id="165" name="Google Shape;165;p27"/>
          <p:cNvSpPr txBox="1"/>
          <p:nvPr>
            <p:ph idx="1" type="body"/>
          </p:nvPr>
        </p:nvSpPr>
        <p:spPr>
          <a:xfrm>
            <a:off x="311700" y="1266325"/>
            <a:ext cx="8520600" cy="2670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Which social media platforms do you currently use?</a:t>
            </a:r>
            <a:endParaRPr/>
          </a:p>
          <a:p>
            <a:pPr indent="0" lvl="0" marL="0" rtl="0" algn="l">
              <a:spcBef>
                <a:spcPts val="1200"/>
              </a:spcBef>
              <a:spcAft>
                <a:spcPts val="0"/>
              </a:spcAft>
              <a:buNone/>
            </a:pPr>
            <a:r>
              <a:rPr lang="en"/>
              <a:t>Which A.I. </a:t>
            </a:r>
            <a:r>
              <a:rPr lang="en"/>
              <a:t>language</a:t>
            </a:r>
            <a:r>
              <a:rPr lang="en"/>
              <a:t> model are you using? ( Chat GPT, Gemini,)</a:t>
            </a:r>
            <a:endParaRPr/>
          </a:p>
          <a:p>
            <a:pPr indent="0" lvl="0" marL="0" rtl="0" algn="l">
              <a:spcBef>
                <a:spcPts val="1200"/>
              </a:spcBef>
              <a:spcAft>
                <a:spcPts val="0"/>
              </a:spcAft>
              <a:buNone/>
            </a:pPr>
            <a:r>
              <a:rPr lang="en"/>
              <a:t>How often do you use them both? (</a:t>
            </a:r>
            <a:r>
              <a:rPr lang="en"/>
              <a:t>social</a:t>
            </a:r>
            <a:r>
              <a:rPr lang="en"/>
              <a:t> media and A.I.)</a:t>
            </a:r>
            <a:endParaRPr/>
          </a:p>
          <a:p>
            <a:pPr indent="0" lvl="0" marL="0" rtl="0" algn="l">
              <a:spcBef>
                <a:spcPts val="1200"/>
              </a:spcBef>
              <a:spcAft>
                <a:spcPts val="0"/>
              </a:spcAft>
              <a:buNone/>
            </a:pPr>
            <a:r>
              <a:rPr lang="en"/>
              <a:t>Are there any social media platforms that you have used in the past that you no longer use?</a:t>
            </a:r>
            <a:endParaRPr/>
          </a:p>
          <a:p>
            <a:pPr indent="0" lvl="0" marL="0" rtl="0" algn="l">
              <a:spcBef>
                <a:spcPts val="1200"/>
              </a:spcBef>
              <a:spcAft>
                <a:spcPts val="1200"/>
              </a:spcAft>
              <a:buNone/>
            </a:pPr>
            <a:r>
              <a:rPr lang="en"/>
              <a:t>Why did you stop using these platforms?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8"/>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Compare and Contrast</a:t>
            </a:r>
            <a:endParaRPr/>
          </a:p>
        </p:txBody>
      </p:sp>
      <p:sp>
        <p:nvSpPr>
          <p:cNvPr id="171" name="Google Shape;171;p28"/>
          <p:cNvSpPr txBox="1"/>
          <p:nvPr>
            <p:ph idx="1" type="body"/>
          </p:nvPr>
        </p:nvSpPr>
        <p:spPr>
          <a:xfrm>
            <a:off x="311700" y="1266325"/>
            <a:ext cx="8520600" cy="2352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What types of media do you expect to see on these different platforms?</a:t>
            </a:r>
            <a:endParaRPr/>
          </a:p>
          <a:p>
            <a:pPr indent="0" lvl="0" marL="0" rtl="0" algn="l">
              <a:spcBef>
                <a:spcPts val="1200"/>
              </a:spcBef>
              <a:spcAft>
                <a:spcPts val="0"/>
              </a:spcAft>
              <a:buNone/>
            </a:pPr>
            <a:r>
              <a:rPr lang="en"/>
              <a:t>TikTok</a:t>
            </a:r>
            <a:endParaRPr/>
          </a:p>
          <a:p>
            <a:pPr indent="0" lvl="0" marL="0" rtl="0" algn="l">
              <a:spcBef>
                <a:spcPts val="1200"/>
              </a:spcBef>
              <a:spcAft>
                <a:spcPts val="0"/>
              </a:spcAft>
              <a:buNone/>
            </a:pPr>
            <a:r>
              <a:rPr lang="en"/>
              <a:t>Social Media (specify which platforms)</a:t>
            </a:r>
            <a:endParaRPr/>
          </a:p>
          <a:p>
            <a:pPr indent="0" lvl="0" marL="0" rtl="0" algn="l">
              <a:spcBef>
                <a:spcPts val="1200"/>
              </a:spcBef>
              <a:spcAft>
                <a:spcPts val="0"/>
              </a:spcAft>
              <a:buNone/>
            </a:pPr>
            <a:r>
              <a:rPr lang="en"/>
              <a:t>YouTube</a:t>
            </a:r>
            <a:endParaRPr/>
          </a:p>
          <a:p>
            <a:pPr indent="0" lvl="0" marL="0" rtl="0" algn="l">
              <a:spcBef>
                <a:spcPts val="1200"/>
              </a:spcBef>
              <a:spcAft>
                <a:spcPts val="1200"/>
              </a:spcAft>
              <a:buNone/>
            </a:pPr>
            <a:r>
              <a:rPr lang="en"/>
              <a:t>Television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9"/>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Reflect &amp; Answer</a:t>
            </a:r>
            <a:endParaRPr/>
          </a:p>
        </p:txBody>
      </p:sp>
      <p:sp>
        <p:nvSpPr>
          <p:cNvPr id="177" name="Google Shape;177;p29"/>
          <p:cNvSpPr txBox="1"/>
          <p:nvPr>
            <p:ph idx="1" type="body"/>
          </p:nvPr>
        </p:nvSpPr>
        <p:spPr>
          <a:xfrm>
            <a:off x="311700" y="1266325"/>
            <a:ext cx="8520600" cy="2989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Why do you think some forms of media and A.I. work better on certain platforms than others?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How do you see the future of social media,television and A.I. evolving in the next year? 5 years? 10 years? 50 years?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How do you see yourself interacting </a:t>
            </a:r>
            <a:r>
              <a:rPr lang="en"/>
              <a:t>with</a:t>
            </a:r>
            <a:r>
              <a:rPr lang="en"/>
              <a:t> these future changes?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0"/>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Positive and Negative Effects</a:t>
            </a:r>
            <a:endParaRPr/>
          </a:p>
        </p:txBody>
      </p:sp>
      <p:sp>
        <p:nvSpPr>
          <p:cNvPr id="183" name="Google Shape;183;p30"/>
          <p:cNvSpPr txBox="1"/>
          <p:nvPr>
            <p:ph idx="1" type="body"/>
          </p:nvPr>
        </p:nvSpPr>
        <p:spPr>
          <a:xfrm>
            <a:off x="311700" y="1266325"/>
            <a:ext cx="3849600" cy="2681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Brainstorm 4 positive effects that social media, television and A.I. have.</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Brainstorm 4 </a:t>
            </a:r>
            <a:r>
              <a:rPr lang="en"/>
              <a:t>negative effects that social media, television and A.I. have.</a:t>
            </a:r>
            <a:endParaRPr/>
          </a:p>
        </p:txBody>
      </p:sp>
      <p:pic>
        <p:nvPicPr>
          <p:cNvPr id="184" name="Google Shape;184;p30"/>
          <p:cNvPicPr preferRelativeResize="0"/>
          <p:nvPr/>
        </p:nvPicPr>
        <p:blipFill>
          <a:blip r:embed="rId3">
            <a:alphaModFix/>
          </a:blip>
          <a:stretch>
            <a:fillRect/>
          </a:stretch>
        </p:blipFill>
        <p:spPr>
          <a:xfrm>
            <a:off x="4345450" y="1183925"/>
            <a:ext cx="4596500" cy="34016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1"/>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Positive Effects of Social Media and A.I.</a:t>
            </a:r>
            <a:endParaRPr/>
          </a:p>
        </p:txBody>
      </p:sp>
      <p:sp>
        <p:nvSpPr>
          <p:cNvPr id="190" name="Google Shape;190;p31"/>
          <p:cNvSpPr txBox="1"/>
          <p:nvPr>
            <p:ph idx="1" type="body"/>
          </p:nvPr>
        </p:nvSpPr>
        <p:spPr>
          <a:xfrm>
            <a:off x="311700" y="1266325"/>
            <a:ext cx="8520600" cy="36480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Communicate and stay up to date with family and friends around the world.</a:t>
            </a:r>
            <a:endParaRPr/>
          </a:p>
          <a:p>
            <a:pPr indent="-342900" lvl="0" marL="457200" rtl="0" algn="l">
              <a:spcBef>
                <a:spcPts val="0"/>
              </a:spcBef>
              <a:spcAft>
                <a:spcPts val="0"/>
              </a:spcAft>
              <a:buSzPts val="1800"/>
              <a:buChar char="●"/>
            </a:pPr>
            <a:r>
              <a:rPr lang="en"/>
              <a:t>Find new friends and communities; network with other people who share similar interests or ambitions.</a:t>
            </a:r>
            <a:endParaRPr/>
          </a:p>
          <a:p>
            <a:pPr indent="-342900" lvl="0" marL="457200" rtl="0" algn="l">
              <a:spcBef>
                <a:spcPts val="0"/>
              </a:spcBef>
              <a:spcAft>
                <a:spcPts val="0"/>
              </a:spcAft>
              <a:buSzPts val="1800"/>
              <a:buChar char="●"/>
            </a:pPr>
            <a:r>
              <a:rPr lang="en"/>
              <a:t>Join or promote worthwhile causes; raise awareness on important issues.</a:t>
            </a:r>
            <a:endParaRPr/>
          </a:p>
          <a:p>
            <a:pPr indent="-342900" lvl="0" marL="457200" rtl="0" algn="l">
              <a:spcBef>
                <a:spcPts val="0"/>
              </a:spcBef>
              <a:spcAft>
                <a:spcPts val="0"/>
              </a:spcAft>
              <a:buSzPts val="1800"/>
              <a:buChar char="●"/>
            </a:pPr>
            <a:r>
              <a:rPr lang="en"/>
              <a:t>Seek or offer emotional support during tough times.</a:t>
            </a:r>
            <a:endParaRPr/>
          </a:p>
          <a:p>
            <a:pPr indent="-342900" lvl="0" marL="457200" rtl="0" algn="l">
              <a:spcBef>
                <a:spcPts val="0"/>
              </a:spcBef>
              <a:spcAft>
                <a:spcPts val="0"/>
              </a:spcAft>
              <a:buSzPts val="1800"/>
              <a:buChar char="●"/>
            </a:pPr>
            <a:r>
              <a:rPr lang="en"/>
              <a:t>Find vital social connection if you live in a remote area, for example, or have limited independence, social anxiety, or are part of a marginalized group.</a:t>
            </a:r>
            <a:endParaRPr/>
          </a:p>
          <a:p>
            <a:pPr indent="-342900" lvl="0" marL="457200" rtl="0" algn="l">
              <a:spcBef>
                <a:spcPts val="0"/>
              </a:spcBef>
              <a:spcAft>
                <a:spcPts val="0"/>
              </a:spcAft>
              <a:buSzPts val="1800"/>
              <a:buChar char="●"/>
            </a:pPr>
            <a:r>
              <a:rPr lang="en"/>
              <a:t>Find an outlet for your creativity and self-expression.</a:t>
            </a:r>
            <a:endParaRPr/>
          </a:p>
          <a:p>
            <a:pPr indent="-342900" lvl="0" marL="457200" rtl="0" algn="l">
              <a:spcBef>
                <a:spcPts val="0"/>
              </a:spcBef>
              <a:spcAft>
                <a:spcPts val="0"/>
              </a:spcAft>
              <a:buSzPts val="1800"/>
              <a:buChar char="●"/>
            </a:pPr>
            <a:r>
              <a:rPr lang="en"/>
              <a:t>Discover (with care) sources of valuable information and learning.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4"/>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A Brief History of Social Media</a:t>
            </a:r>
            <a:endParaRPr/>
          </a:p>
        </p:txBody>
      </p:sp>
      <p:sp>
        <p:nvSpPr>
          <p:cNvPr id="73" name="Google Shape;73;p14"/>
          <p:cNvSpPr txBox="1"/>
          <p:nvPr>
            <p:ph idx="1" type="body"/>
          </p:nvPr>
        </p:nvSpPr>
        <p:spPr>
          <a:xfrm>
            <a:off x="311700" y="1266325"/>
            <a:ext cx="8520600" cy="2846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In less than a generation, social media has evolved from direct electronic information exchange, to virtual gathering place, to retail platform, to vital 21st-century marketing tool.</a:t>
            </a:r>
            <a:endParaRPr/>
          </a:p>
          <a:p>
            <a:pPr indent="-342900" lvl="0" marL="457200" rtl="0" algn="l">
              <a:spcBef>
                <a:spcPts val="1200"/>
              </a:spcBef>
              <a:spcAft>
                <a:spcPts val="0"/>
              </a:spcAft>
              <a:buSzPts val="1800"/>
              <a:buChar char="●"/>
            </a:pPr>
            <a:r>
              <a:rPr lang="en"/>
              <a:t>How did it begin? </a:t>
            </a:r>
            <a:endParaRPr/>
          </a:p>
          <a:p>
            <a:pPr indent="-342900" lvl="0" marL="457200" rtl="0" algn="l">
              <a:spcBef>
                <a:spcPts val="0"/>
              </a:spcBef>
              <a:spcAft>
                <a:spcPts val="0"/>
              </a:spcAft>
              <a:buSzPts val="1800"/>
              <a:buChar char="●"/>
            </a:pPr>
            <a:r>
              <a:rPr lang="en"/>
              <a:t>How has social media affected the lives of billions of people? </a:t>
            </a:r>
            <a:endParaRPr/>
          </a:p>
          <a:p>
            <a:pPr indent="-342900" lvl="0" marL="457200" rtl="0" algn="l">
              <a:spcBef>
                <a:spcPts val="0"/>
              </a:spcBef>
              <a:spcAft>
                <a:spcPts val="0"/>
              </a:spcAft>
              <a:buSzPts val="1800"/>
              <a:buChar char="●"/>
            </a:pPr>
            <a:r>
              <a:rPr lang="en"/>
              <a:t>How have businesses adapted to the digital consumer lifestyle? </a:t>
            </a:r>
            <a:endParaRPr/>
          </a:p>
          <a:p>
            <a:pPr indent="-342900" lvl="0" marL="457200" rtl="0" algn="l">
              <a:spcBef>
                <a:spcPts val="0"/>
              </a:spcBef>
              <a:spcAft>
                <a:spcPts val="0"/>
              </a:spcAft>
              <a:buSzPts val="1800"/>
              <a:buChar char="●"/>
            </a:pPr>
            <a:r>
              <a:rPr lang="en"/>
              <a:t>How do marketing professionals use social media? </a:t>
            </a:r>
            <a:endParaRPr/>
          </a:p>
          <a:p>
            <a:pPr indent="-342900" lvl="0" marL="457200" rtl="0" algn="l">
              <a:spcBef>
                <a:spcPts val="0"/>
              </a:spcBef>
              <a:spcAft>
                <a:spcPts val="0"/>
              </a:spcAft>
              <a:buSzPts val="1800"/>
              <a:buChar char="●"/>
            </a:pPr>
            <a:r>
              <a:rPr lang="en"/>
              <a:t>It’s all part of the story of social media’s ongoing evolution.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2"/>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Negative Effects of Social Media and A.I.</a:t>
            </a:r>
            <a:endParaRPr/>
          </a:p>
        </p:txBody>
      </p:sp>
      <p:sp>
        <p:nvSpPr>
          <p:cNvPr id="196" name="Google Shape;196;p32"/>
          <p:cNvSpPr txBox="1"/>
          <p:nvPr>
            <p:ph idx="1" type="body"/>
          </p:nvPr>
        </p:nvSpPr>
        <p:spPr>
          <a:xfrm>
            <a:off x="3240450" y="1266325"/>
            <a:ext cx="5592000" cy="34449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Inadequacy about your life or appearance</a:t>
            </a:r>
            <a:endParaRPr/>
          </a:p>
          <a:p>
            <a:pPr indent="-317500" lvl="1" marL="914400" rtl="0" algn="l">
              <a:spcBef>
                <a:spcPts val="0"/>
              </a:spcBef>
              <a:spcAft>
                <a:spcPts val="0"/>
              </a:spcAft>
              <a:buSzPts val="1400"/>
              <a:buChar char="○"/>
            </a:pPr>
            <a:r>
              <a:rPr lang="en"/>
              <a:t>Even if you know that images you’re viewing on social media are manipulated, they can still make you feel insecure about how you look or what’s going on in your own life. </a:t>
            </a:r>
            <a:endParaRPr/>
          </a:p>
          <a:p>
            <a:pPr indent="-317500" lvl="1" marL="914400" rtl="0" algn="l">
              <a:spcBef>
                <a:spcPts val="0"/>
              </a:spcBef>
              <a:spcAft>
                <a:spcPts val="0"/>
              </a:spcAft>
              <a:buSzPts val="1400"/>
              <a:buChar char="○"/>
            </a:pPr>
            <a:r>
              <a:rPr lang="en"/>
              <a:t>We’re all aware that other people tend to share just the highlights of their lives, rarely the low points that everyone experiences. </a:t>
            </a:r>
            <a:endParaRPr/>
          </a:p>
          <a:p>
            <a:pPr indent="-317500" lvl="2" marL="1371600" rtl="0" algn="l">
              <a:spcBef>
                <a:spcPts val="0"/>
              </a:spcBef>
              <a:spcAft>
                <a:spcPts val="0"/>
              </a:spcAft>
              <a:buSzPts val="1400"/>
              <a:buChar char="■"/>
            </a:pPr>
            <a:r>
              <a:rPr lang="en"/>
              <a:t>But that doesn’t lessen those feelings of envy and dissatisfaction when you’re scrolling through a friend’s airbrushed photos of their tropical beach holiday or reading about their exciting new promotion at work.</a:t>
            </a:r>
            <a:endParaRPr/>
          </a:p>
        </p:txBody>
      </p:sp>
      <p:pic>
        <p:nvPicPr>
          <p:cNvPr id="197" name="Google Shape;197;p32"/>
          <p:cNvPicPr preferRelativeResize="0"/>
          <p:nvPr/>
        </p:nvPicPr>
        <p:blipFill>
          <a:blip r:embed="rId3">
            <a:alphaModFix/>
          </a:blip>
          <a:stretch>
            <a:fillRect/>
          </a:stretch>
        </p:blipFill>
        <p:spPr>
          <a:xfrm>
            <a:off x="223500" y="1432349"/>
            <a:ext cx="3112852" cy="31128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Negative Effects of Social Media and A.I.</a:t>
            </a:r>
            <a:endParaRPr/>
          </a:p>
        </p:txBody>
      </p:sp>
      <p:sp>
        <p:nvSpPr>
          <p:cNvPr id="203" name="Google Shape;203;p33"/>
          <p:cNvSpPr txBox="1"/>
          <p:nvPr>
            <p:ph idx="1" type="body"/>
          </p:nvPr>
        </p:nvSpPr>
        <p:spPr>
          <a:xfrm>
            <a:off x="311700" y="1266325"/>
            <a:ext cx="7758600" cy="17100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Fear of missing out (FOMO) and social media addiction</a:t>
            </a:r>
            <a:endParaRPr/>
          </a:p>
          <a:p>
            <a:pPr indent="-317500" lvl="1" marL="914400" rtl="0" algn="l">
              <a:spcBef>
                <a:spcPts val="0"/>
              </a:spcBef>
              <a:spcAft>
                <a:spcPts val="0"/>
              </a:spcAft>
              <a:buSzPts val="1400"/>
              <a:buChar char="○"/>
            </a:pPr>
            <a:r>
              <a:rPr lang="en"/>
              <a:t>While FOMO has been around far longer than social media, sites such as Facebook and Instagram seem to exacerbate feelings that others are having more fun or living better lives than you are. </a:t>
            </a:r>
            <a:endParaRPr/>
          </a:p>
          <a:p>
            <a:pPr indent="-317500" lvl="1" marL="914400" rtl="0" algn="l">
              <a:spcBef>
                <a:spcPts val="0"/>
              </a:spcBef>
              <a:spcAft>
                <a:spcPts val="0"/>
              </a:spcAft>
              <a:buSzPts val="1400"/>
              <a:buChar char="○"/>
            </a:pPr>
            <a:r>
              <a:rPr lang="en"/>
              <a:t>The idea that you’re missing out on certain things can impact your self-esteem, trigger anxiety, and fuel even greater social media use, much like an addiction. </a:t>
            </a:r>
            <a:endParaRPr/>
          </a:p>
        </p:txBody>
      </p:sp>
      <p:pic>
        <p:nvPicPr>
          <p:cNvPr id="204" name="Google Shape;204;p33"/>
          <p:cNvPicPr preferRelativeResize="0"/>
          <p:nvPr/>
        </p:nvPicPr>
        <p:blipFill>
          <a:blip r:embed="rId3">
            <a:alphaModFix/>
          </a:blip>
          <a:stretch>
            <a:fillRect/>
          </a:stretch>
        </p:blipFill>
        <p:spPr>
          <a:xfrm>
            <a:off x="5400625" y="2907050"/>
            <a:ext cx="3279273" cy="1929476"/>
          </a:xfrm>
          <a:prstGeom prst="rect">
            <a:avLst/>
          </a:prstGeom>
          <a:noFill/>
          <a:ln>
            <a:noFill/>
          </a:ln>
        </p:spPr>
      </p:pic>
      <p:sp>
        <p:nvSpPr>
          <p:cNvPr id="205" name="Google Shape;205;p33"/>
          <p:cNvSpPr txBox="1"/>
          <p:nvPr>
            <p:ph idx="1" type="body"/>
          </p:nvPr>
        </p:nvSpPr>
        <p:spPr>
          <a:xfrm>
            <a:off x="311700" y="2814000"/>
            <a:ext cx="5113500" cy="1887000"/>
          </a:xfrm>
          <a:prstGeom prst="rect">
            <a:avLst/>
          </a:prstGeom>
        </p:spPr>
        <p:txBody>
          <a:bodyPr anchorCtr="0" anchor="t" bIns="91425" lIns="91425" spcFirstLastPara="1" rIns="91425" wrap="square" tIns="91425">
            <a:spAutoFit/>
          </a:bodyPr>
          <a:lstStyle/>
          <a:p>
            <a:pPr indent="-317500" lvl="1" marL="914400" rtl="0" algn="l">
              <a:spcBef>
                <a:spcPts val="0"/>
              </a:spcBef>
              <a:spcAft>
                <a:spcPts val="0"/>
              </a:spcAft>
              <a:buSzPts val="1400"/>
              <a:buChar char="○"/>
            </a:pPr>
            <a:r>
              <a:rPr lang="en"/>
              <a:t>FOMO can compel you to pick up your phone every few minutes to check for updates, or compulsively respond to each and every alert—even if that means taking risks while you’re driving, missing out on sleep at night, or prioritizing social media interaction over real world relationships.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4"/>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Negative Effects of Social Media and A.I.</a:t>
            </a:r>
            <a:endParaRPr/>
          </a:p>
        </p:txBody>
      </p:sp>
      <p:sp>
        <p:nvSpPr>
          <p:cNvPr id="211" name="Google Shape;211;p34"/>
          <p:cNvSpPr txBox="1"/>
          <p:nvPr>
            <p:ph idx="1" type="body"/>
          </p:nvPr>
        </p:nvSpPr>
        <p:spPr>
          <a:xfrm>
            <a:off x="311700" y="1266325"/>
            <a:ext cx="7259100" cy="35157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Isolation</a:t>
            </a:r>
            <a:endParaRPr/>
          </a:p>
          <a:p>
            <a:pPr indent="-317500" lvl="1" marL="914400" rtl="0" algn="l">
              <a:spcBef>
                <a:spcPts val="0"/>
              </a:spcBef>
              <a:spcAft>
                <a:spcPts val="0"/>
              </a:spcAft>
              <a:buSzPts val="1400"/>
              <a:buChar char="○"/>
            </a:pPr>
            <a:r>
              <a:rPr lang="en"/>
              <a:t>A study at the University of Pennsylvania found that high usage of Facebook, Snapchat, and Instagram increases rather decreases feelings of loneliness. </a:t>
            </a:r>
            <a:endParaRPr/>
          </a:p>
          <a:p>
            <a:pPr indent="-317500" lvl="1" marL="914400" rtl="0" algn="l">
              <a:spcBef>
                <a:spcPts val="0"/>
              </a:spcBef>
              <a:spcAft>
                <a:spcPts val="0"/>
              </a:spcAft>
              <a:buSzPts val="1400"/>
              <a:buChar char="○"/>
            </a:pPr>
            <a:r>
              <a:rPr lang="en"/>
              <a:t>Conversely, the study found that reducing social media usage can actually make you feel less lonely and isolated and improve your overall wellbeing.</a:t>
            </a:r>
            <a:endParaRPr/>
          </a:p>
          <a:p>
            <a:pPr indent="-342900" lvl="0" marL="457200" rtl="0" algn="l">
              <a:spcBef>
                <a:spcPts val="0"/>
              </a:spcBef>
              <a:spcAft>
                <a:spcPts val="0"/>
              </a:spcAft>
              <a:buSzPts val="1800"/>
              <a:buChar char="●"/>
            </a:pPr>
            <a:r>
              <a:rPr lang="en"/>
              <a:t>Depression and anxiety</a:t>
            </a:r>
            <a:endParaRPr/>
          </a:p>
          <a:p>
            <a:pPr indent="-317500" lvl="1" marL="914400" rtl="0" algn="l">
              <a:spcBef>
                <a:spcPts val="0"/>
              </a:spcBef>
              <a:spcAft>
                <a:spcPts val="0"/>
              </a:spcAft>
              <a:buSzPts val="1400"/>
              <a:buChar char="○"/>
            </a:pPr>
            <a:r>
              <a:rPr lang="en"/>
              <a:t>Human beings need face-to-face contact to be mentally healthy. </a:t>
            </a:r>
            <a:endParaRPr/>
          </a:p>
          <a:p>
            <a:pPr indent="-317500" lvl="1" marL="914400" rtl="0" algn="l">
              <a:spcBef>
                <a:spcPts val="0"/>
              </a:spcBef>
              <a:spcAft>
                <a:spcPts val="0"/>
              </a:spcAft>
              <a:buSzPts val="1400"/>
              <a:buChar char="○"/>
            </a:pPr>
            <a:r>
              <a:rPr lang="en"/>
              <a:t>Nothing reduces stress and boosts your mood faster or more effectively than eye-to-eye contact with someone who cares about you. </a:t>
            </a:r>
            <a:endParaRPr/>
          </a:p>
          <a:p>
            <a:pPr indent="-317500" lvl="1" marL="914400" rtl="0" algn="l">
              <a:spcBef>
                <a:spcPts val="0"/>
              </a:spcBef>
              <a:spcAft>
                <a:spcPts val="0"/>
              </a:spcAft>
              <a:buSzPts val="1400"/>
              <a:buChar char="○"/>
            </a:pPr>
            <a:r>
              <a:rPr lang="en"/>
              <a:t>The more you prioritize social media interaction over in-person relationships, the more you’re at risk for developing or exacerbating mood disorders such as anxiety and depression.</a:t>
            </a:r>
            <a:endParaRPr/>
          </a:p>
        </p:txBody>
      </p:sp>
      <p:pic>
        <p:nvPicPr>
          <p:cNvPr id="212" name="Google Shape;212;p34"/>
          <p:cNvPicPr preferRelativeResize="0"/>
          <p:nvPr/>
        </p:nvPicPr>
        <p:blipFill>
          <a:blip r:embed="rId3">
            <a:alphaModFix/>
          </a:blip>
          <a:stretch>
            <a:fillRect/>
          </a:stretch>
        </p:blipFill>
        <p:spPr>
          <a:xfrm>
            <a:off x="6906250" y="102875"/>
            <a:ext cx="2162650" cy="1622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5"/>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Negative Effects of Social Media and A.I.</a:t>
            </a:r>
            <a:endParaRPr/>
          </a:p>
        </p:txBody>
      </p:sp>
      <p:sp>
        <p:nvSpPr>
          <p:cNvPr id="218" name="Google Shape;218;p35"/>
          <p:cNvSpPr txBox="1"/>
          <p:nvPr>
            <p:ph idx="1" type="body"/>
          </p:nvPr>
        </p:nvSpPr>
        <p:spPr>
          <a:xfrm>
            <a:off x="2742900" y="1305500"/>
            <a:ext cx="6132300" cy="30201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Cyberbullying</a:t>
            </a:r>
            <a:endParaRPr/>
          </a:p>
          <a:p>
            <a:pPr indent="-317500" lvl="1" marL="914400" rtl="0" algn="l">
              <a:spcBef>
                <a:spcPts val="0"/>
              </a:spcBef>
              <a:spcAft>
                <a:spcPts val="0"/>
              </a:spcAft>
              <a:buSzPts val="1400"/>
              <a:buChar char="○"/>
            </a:pPr>
            <a:r>
              <a:rPr lang="en"/>
              <a:t>About 10 percent of teens report being bullied on social media and many other users are subjected to offensive comments. </a:t>
            </a:r>
            <a:endParaRPr/>
          </a:p>
          <a:p>
            <a:pPr indent="-317500" lvl="1" marL="914400" rtl="0" algn="l">
              <a:spcBef>
                <a:spcPts val="0"/>
              </a:spcBef>
              <a:spcAft>
                <a:spcPts val="0"/>
              </a:spcAft>
              <a:buSzPts val="1400"/>
              <a:buChar char="○"/>
            </a:pPr>
            <a:r>
              <a:rPr lang="en"/>
              <a:t>Social media platforms such as Twitter can be hotspots for spreading hurtful rumors, lies, and abuse that can leave lasting emotional scars.</a:t>
            </a:r>
            <a:endParaRPr/>
          </a:p>
          <a:p>
            <a:pPr indent="-342900" lvl="0" marL="457200" rtl="0" algn="l">
              <a:spcBef>
                <a:spcPts val="0"/>
              </a:spcBef>
              <a:spcAft>
                <a:spcPts val="0"/>
              </a:spcAft>
              <a:buSzPts val="1800"/>
              <a:buChar char="●"/>
            </a:pPr>
            <a:r>
              <a:rPr lang="en"/>
              <a:t>Self-absorption</a:t>
            </a:r>
            <a:endParaRPr/>
          </a:p>
          <a:p>
            <a:pPr indent="-317500" lvl="1" marL="914400" rtl="0" algn="l">
              <a:spcBef>
                <a:spcPts val="0"/>
              </a:spcBef>
              <a:spcAft>
                <a:spcPts val="0"/>
              </a:spcAft>
              <a:buSzPts val="1400"/>
              <a:buChar char="○"/>
            </a:pPr>
            <a:r>
              <a:rPr lang="en"/>
              <a:t>Sharing endless selfies and all your innermost thoughts on social media can create an unhealthy self-centeredness and distance you from real-life connections.</a:t>
            </a:r>
            <a:endParaRPr/>
          </a:p>
        </p:txBody>
      </p:sp>
      <p:pic>
        <p:nvPicPr>
          <p:cNvPr id="219" name="Google Shape;219;p35"/>
          <p:cNvPicPr preferRelativeResize="0"/>
          <p:nvPr/>
        </p:nvPicPr>
        <p:blipFill>
          <a:blip r:embed="rId3">
            <a:alphaModFix/>
          </a:blip>
          <a:stretch>
            <a:fillRect/>
          </a:stretch>
        </p:blipFill>
        <p:spPr>
          <a:xfrm>
            <a:off x="311697" y="1183913"/>
            <a:ext cx="2431199" cy="3065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6"/>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Time for a Change?</a:t>
            </a:r>
            <a:endParaRPr/>
          </a:p>
        </p:txBody>
      </p:sp>
      <p:sp>
        <p:nvSpPr>
          <p:cNvPr id="225" name="Google Shape;225;p36"/>
          <p:cNvSpPr txBox="1"/>
          <p:nvPr>
            <p:ph idx="1" type="body"/>
          </p:nvPr>
        </p:nvSpPr>
        <p:spPr>
          <a:xfrm>
            <a:off x="311700" y="1266325"/>
            <a:ext cx="8520600" cy="172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Do you see yourself potentially changing how you use Social Media based on the </a:t>
            </a:r>
            <a:r>
              <a:rPr lang="en"/>
              <a:t>positive</a:t>
            </a:r>
            <a:r>
              <a:rPr lang="en"/>
              <a:t> and/or negative effects addressed?</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Complete </a:t>
            </a:r>
            <a:r>
              <a:rPr lang="en"/>
              <a:t> the </a:t>
            </a:r>
            <a:r>
              <a:rPr lang="en"/>
              <a:t>Social</a:t>
            </a:r>
            <a:r>
              <a:rPr lang="en"/>
              <a:t> Media, You and A.I. worksheet </a:t>
            </a:r>
            <a:r>
              <a:rPr lang="en"/>
              <a:t>assignment.</a:t>
            </a: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Possible Video Resource</a:t>
            </a:r>
            <a:endParaRPr/>
          </a:p>
        </p:txBody>
      </p:sp>
      <p:pic>
        <p:nvPicPr>
          <p:cNvPr descr="In this video, we'll take a look at the history and evolution of social media. From its humble beginnings in the 1940s to its dominant role in the 21st century, social media has had an impact on our lives in ways we couldn't imagine!&#10;&#10;Whether you're old school or new school, this video will show you the evolution of social media and how it's changed the way we live and communicate. From Twitter to Facebook, we'll take a look at the major social media platforms and their impact on history!" id="79" name="Google Shape;79;p15" title="The Evolution of Social Media (1944 - 2023)">
            <a:hlinkClick r:id="rId3"/>
          </p:cNvPr>
          <p:cNvPicPr preferRelativeResize="0"/>
          <p:nvPr/>
        </p:nvPicPr>
        <p:blipFill>
          <a:blip r:embed="rId4">
            <a:alphaModFix/>
          </a:blip>
          <a:stretch>
            <a:fillRect/>
          </a:stretch>
        </p:blipFill>
        <p:spPr>
          <a:xfrm>
            <a:off x="1210500" y="1183925"/>
            <a:ext cx="6624900" cy="372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Pre-internet Roots</a:t>
            </a:r>
            <a:endParaRPr/>
          </a:p>
        </p:txBody>
      </p:sp>
      <p:sp>
        <p:nvSpPr>
          <p:cNvPr id="85" name="Google Shape;85;p16"/>
          <p:cNvSpPr txBox="1"/>
          <p:nvPr>
            <p:ph idx="1" type="body"/>
          </p:nvPr>
        </p:nvSpPr>
        <p:spPr>
          <a:xfrm>
            <a:off x="311700" y="1266325"/>
            <a:ext cx="8520600" cy="220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In a sense, social media began on May 24, 1844, with a series of electronic dots and dashes tapped out by hand on a telegraph machine.</a:t>
            </a:r>
            <a:endParaRPr/>
          </a:p>
          <a:p>
            <a:pPr indent="-342900" lvl="0" marL="457200" rtl="0" algn="l">
              <a:spcBef>
                <a:spcPts val="1200"/>
              </a:spcBef>
              <a:spcAft>
                <a:spcPts val="0"/>
              </a:spcAft>
              <a:buSzPts val="1800"/>
              <a:buChar char="●"/>
            </a:pPr>
            <a:r>
              <a:rPr lang="en"/>
              <a:t>The first electronic message from Baltimore to Washington, D.C., by Samuel Morse.</a:t>
            </a:r>
            <a:endParaRPr/>
          </a:p>
          <a:p>
            <a:pPr indent="-342900" lvl="0" marL="457200" rtl="0" algn="l">
              <a:spcBef>
                <a:spcPts val="0"/>
              </a:spcBef>
              <a:spcAft>
                <a:spcPts val="0"/>
              </a:spcAft>
              <a:buSzPts val="1800"/>
              <a:buChar char="●"/>
            </a:pPr>
            <a:r>
              <a:rPr lang="en"/>
              <a:t>Early versions of Morse Code contained versions of  today’s “OMG” and “LOL.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Pre-internet Roots</a:t>
            </a:r>
            <a:endParaRPr/>
          </a:p>
        </p:txBody>
      </p:sp>
      <p:sp>
        <p:nvSpPr>
          <p:cNvPr id="91" name="Google Shape;91;p17"/>
          <p:cNvSpPr txBox="1"/>
          <p:nvPr>
            <p:ph idx="1" type="body"/>
          </p:nvPr>
        </p:nvSpPr>
        <p:spPr>
          <a:xfrm>
            <a:off x="311700" y="1266325"/>
            <a:ext cx="8520600" cy="31170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Modern origins of today’s internet and social media point to the emergence in 1969 of the Advanced Research Projects Agency Network — the ARPANET.</a:t>
            </a:r>
            <a:endParaRPr/>
          </a:p>
          <a:p>
            <a:pPr indent="-317500" lvl="1" marL="914400" rtl="0" algn="l">
              <a:spcBef>
                <a:spcPts val="0"/>
              </a:spcBef>
              <a:spcAft>
                <a:spcPts val="0"/>
              </a:spcAft>
              <a:buSzPts val="1400"/>
              <a:buChar char="○"/>
            </a:pPr>
            <a:r>
              <a:rPr lang="en"/>
              <a:t>created by the United States Department of Defense</a:t>
            </a:r>
            <a:endParaRPr/>
          </a:p>
          <a:p>
            <a:pPr indent="-317500" lvl="1" marL="914400" rtl="0" algn="l">
              <a:spcBef>
                <a:spcPts val="0"/>
              </a:spcBef>
              <a:spcAft>
                <a:spcPts val="0"/>
              </a:spcAft>
              <a:buSzPts val="1400"/>
              <a:buChar char="○"/>
            </a:pPr>
            <a:r>
              <a:rPr lang="en"/>
              <a:t>allowed scientists at four interconnected universities to share software, hardware, and other data.</a:t>
            </a:r>
            <a:endParaRPr/>
          </a:p>
          <a:p>
            <a:pPr indent="-342900" lvl="0" marL="457200" rtl="0" algn="l">
              <a:spcBef>
                <a:spcPts val="0"/>
              </a:spcBef>
              <a:spcAft>
                <a:spcPts val="0"/>
              </a:spcAft>
              <a:buSzPts val="1800"/>
              <a:buChar char="●"/>
            </a:pPr>
            <a:r>
              <a:rPr lang="en"/>
              <a:t>In 1987, the direct precursor to today’s internet came into being when the National Science Foundation launched a more robust, nationwide digital network known as the NSFNET.</a:t>
            </a:r>
            <a:endParaRPr/>
          </a:p>
          <a:p>
            <a:pPr indent="-342900" lvl="0" marL="457200" rtl="0" algn="l">
              <a:spcBef>
                <a:spcPts val="0"/>
              </a:spcBef>
              <a:spcAft>
                <a:spcPts val="0"/>
              </a:spcAft>
              <a:buSzPts val="1800"/>
              <a:buChar char="●"/>
            </a:pPr>
            <a:r>
              <a:rPr lang="en"/>
              <a:t>A decade later, in 1997, the first true social media platform was launched.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Launch of Social Sites</a:t>
            </a:r>
            <a:endParaRPr/>
          </a:p>
        </p:txBody>
      </p:sp>
      <p:sp>
        <p:nvSpPr>
          <p:cNvPr id="97" name="Google Shape;97;p18"/>
          <p:cNvSpPr txBox="1"/>
          <p:nvPr>
            <p:ph idx="1" type="body"/>
          </p:nvPr>
        </p:nvSpPr>
        <p:spPr>
          <a:xfrm>
            <a:off x="311700" y="1266325"/>
            <a:ext cx="8520600" cy="27984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In the 1980s and ’90s the internet’s growth enabled the introduction of online communication services such as CompuServe, America Online, and Prodigy.</a:t>
            </a:r>
            <a:endParaRPr/>
          </a:p>
          <a:p>
            <a:pPr indent="-342900" lvl="0" marL="457200" rtl="0" algn="l">
              <a:spcBef>
                <a:spcPts val="0"/>
              </a:spcBef>
              <a:spcAft>
                <a:spcPts val="0"/>
              </a:spcAft>
              <a:buSzPts val="1800"/>
              <a:buChar char="●"/>
            </a:pPr>
            <a:r>
              <a:rPr lang="en"/>
              <a:t>They introduced users to digital communication through</a:t>
            </a:r>
            <a:endParaRPr/>
          </a:p>
          <a:p>
            <a:pPr indent="-317500" lvl="1" marL="914400" rtl="0" algn="l">
              <a:spcBef>
                <a:spcPts val="0"/>
              </a:spcBef>
              <a:spcAft>
                <a:spcPts val="0"/>
              </a:spcAft>
              <a:buSzPts val="1400"/>
              <a:buChar char="○"/>
            </a:pPr>
            <a:r>
              <a:rPr lang="en"/>
              <a:t>email</a:t>
            </a:r>
            <a:endParaRPr/>
          </a:p>
          <a:p>
            <a:pPr indent="-317500" lvl="1" marL="914400" rtl="0" algn="l">
              <a:spcBef>
                <a:spcPts val="0"/>
              </a:spcBef>
              <a:spcAft>
                <a:spcPts val="0"/>
              </a:spcAft>
              <a:buSzPts val="1400"/>
              <a:buChar char="○"/>
            </a:pPr>
            <a:r>
              <a:rPr lang="en"/>
              <a:t>bulletin board messaging</a:t>
            </a:r>
            <a:endParaRPr/>
          </a:p>
          <a:p>
            <a:pPr indent="-317500" lvl="1" marL="914400" rtl="0" algn="l">
              <a:spcBef>
                <a:spcPts val="0"/>
              </a:spcBef>
              <a:spcAft>
                <a:spcPts val="0"/>
              </a:spcAft>
              <a:buSzPts val="1400"/>
              <a:buChar char="○"/>
            </a:pPr>
            <a:r>
              <a:rPr lang="en"/>
              <a:t>real-time online chatting</a:t>
            </a:r>
            <a:endParaRPr/>
          </a:p>
          <a:p>
            <a:pPr indent="-342900" lvl="0" marL="457200" rtl="0" algn="l">
              <a:spcBef>
                <a:spcPts val="0"/>
              </a:spcBef>
              <a:spcAft>
                <a:spcPts val="0"/>
              </a:spcAft>
              <a:buSzPts val="1800"/>
              <a:buChar char="●"/>
            </a:pPr>
            <a:r>
              <a:rPr lang="en"/>
              <a:t>This gave rise to the earliest social media networks, beginning with the short-lived Six Degrees profile uploading service in 1997.</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Launch of Social Sites</a:t>
            </a:r>
            <a:endParaRPr/>
          </a:p>
        </p:txBody>
      </p:sp>
      <p:sp>
        <p:nvSpPr>
          <p:cNvPr id="103" name="Google Shape;103;p19"/>
          <p:cNvSpPr txBox="1"/>
          <p:nvPr>
            <p:ph idx="1" type="body"/>
          </p:nvPr>
        </p:nvSpPr>
        <p:spPr>
          <a:xfrm>
            <a:off x="2868150" y="1266325"/>
            <a:ext cx="5964300" cy="36480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1997: T</a:t>
            </a:r>
            <a:r>
              <a:rPr lang="en"/>
              <a:t>he earliest social media networks emerged, beginning with the short-lived Six Degrees profile uploading service</a:t>
            </a:r>
            <a:endParaRPr/>
          </a:p>
          <a:p>
            <a:pPr indent="-342900" lvl="0" marL="457200" rtl="0" algn="l">
              <a:spcBef>
                <a:spcPts val="0"/>
              </a:spcBef>
              <a:spcAft>
                <a:spcPts val="0"/>
              </a:spcAft>
              <a:buSzPts val="1800"/>
              <a:buChar char="●"/>
            </a:pPr>
            <a:r>
              <a:rPr lang="en"/>
              <a:t>2001: Friendster.</a:t>
            </a:r>
            <a:endParaRPr/>
          </a:p>
          <a:p>
            <a:pPr indent="-342900" lvl="0" marL="457200" rtl="0" algn="l">
              <a:spcBef>
                <a:spcPts val="0"/>
              </a:spcBef>
              <a:spcAft>
                <a:spcPts val="0"/>
              </a:spcAft>
              <a:buSzPts val="1800"/>
              <a:buChar char="●"/>
            </a:pPr>
            <a:r>
              <a:rPr lang="en"/>
              <a:t>These rudimentary platforms attracted millions of users and enabled email address registration and basic online networking.</a:t>
            </a:r>
            <a:endParaRPr/>
          </a:p>
          <a:p>
            <a:pPr indent="-342900" lvl="0" marL="457200" rtl="0" algn="l">
              <a:spcBef>
                <a:spcPts val="0"/>
              </a:spcBef>
              <a:spcAft>
                <a:spcPts val="0"/>
              </a:spcAft>
              <a:buSzPts val="1800"/>
              <a:buChar char="●"/>
            </a:pPr>
            <a:r>
              <a:rPr lang="en"/>
              <a:t>1999: B</a:t>
            </a:r>
            <a:r>
              <a:rPr lang="en"/>
              <a:t>logs began to gain popularity with the launch of the LiveJournal publishing site. This coincided with the launch of the Blogger publishing platform.</a:t>
            </a:r>
            <a:endParaRPr/>
          </a:p>
        </p:txBody>
      </p:sp>
      <p:pic>
        <p:nvPicPr>
          <p:cNvPr id="104" name="Google Shape;104;p19"/>
          <p:cNvPicPr preferRelativeResize="0"/>
          <p:nvPr/>
        </p:nvPicPr>
        <p:blipFill>
          <a:blip r:embed="rId3">
            <a:alphaModFix/>
          </a:blip>
          <a:stretch>
            <a:fillRect/>
          </a:stretch>
        </p:blipFill>
        <p:spPr>
          <a:xfrm>
            <a:off x="191575" y="1640025"/>
            <a:ext cx="2563352" cy="1762304"/>
          </a:xfrm>
          <a:prstGeom prst="rect">
            <a:avLst/>
          </a:prstGeom>
          <a:noFill/>
          <a:ln>
            <a:noFill/>
          </a:ln>
        </p:spPr>
      </p:pic>
      <p:pic>
        <p:nvPicPr>
          <p:cNvPr id="105" name="Google Shape;105;p19"/>
          <p:cNvPicPr preferRelativeResize="0"/>
          <p:nvPr/>
        </p:nvPicPr>
        <p:blipFill>
          <a:blip r:embed="rId4">
            <a:alphaModFix/>
          </a:blip>
          <a:stretch>
            <a:fillRect/>
          </a:stretch>
        </p:blipFill>
        <p:spPr>
          <a:xfrm>
            <a:off x="230775" y="1183929"/>
            <a:ext cx="2563350" cy="727191"/>
          </a:xfrm>
          <a:prstGeom prst="rect">
            <a:avLst/>
          </a:prstGeom>
          <a:noFill/>
          <a:ln>
            <a:noFill/>
          </a:ln>
        </p:spPr>
      </p:pic>
      <p:pic>
        <p:nvPicPr>
          <p:cNvPr id="106" name="Google Shape;106;p19"/>
          <p:cNvPicPr preferRelativeResize="0"/>
          <p:nvPr/>
        </p:nvPicPr>
        <p:blipFill>
          <a:blip r:embed="rId5">
            <a:alphaModFix/>
          </a:blip>
          <a:stretch>
            <a:fillRect/>
          </a:stretch>
        </p:blipFill>
        <p:spPr>
          <a:xfrm>
            <a:off x="691224" y="3221200"/>
            <a:ext cx="1362700" cy="1501600"/>
          </a:xfrm>
          <a:prstGeom prst="rect">
            <a:avLst/>
          </a:prstGeom>
          <a:noFill/>
          <a:ln>
            <a:noFill/>
          </a:ln>
        </p:spPr>
      </p:pic>
      <p:pic>
        <p:nvPicPr>
          <p:cNvPr id="107" name="Google Shape;107;p19"/>
          <p:cNvPicPr preferRelativeResize="0"/>
          <p:nvPr/>
        </p:nvPicPr>
        <p:blipFill rotWithShape="1">
          <a:blip r:embed="rId6">
            <a:alphaModFix/>
          </a:blip>
          <a:srcRect b="30672" l="0" r="0" t="33109"/>
          <a:stretch/>
        </p:blipFill>
        <p:spPr>
          <a:xfrm>
            <a:off x="6014450" y="284688"/>
            <a:ext cx="2925623" cy="1059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Launch of Social Sites</a:t>
            </a:r>
            <a:endParaRPr/>
          </a:p>
        </p:txBody>
      </p:sp>
      <p:sp>
        <p:nvSpPr>
          <p:cNvPr id="113" name="Google Shape;113;p20"/>
          <p:cNvSpPr txBox="1"/>
          <p:nvPr>
            <p:ph idx="1" type="body"/>
          </p:nvPr>
        </p:nvSpPr>
        <p:spPr>
          <a:xfrm>
            <a:off x="311700" y="1266325"/>
            <a:ext cx="5035200" cy="34095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2002: LinkedIn was founded as a networking site for career-minded professionals. </a:t>
            </a:r>
            <a:endParaRPr/>
          </a:p>
          <a:p>
            <a:pPr indent="-317500" lvl="1" marL="914400" rtl="0" algn="l">
              <a:spcBef>
                <a:spcPts val="0"/>
              </a:spcBef>
              <a:spcAft>
                <a:spcPts val="0"/>
              </a:spcAft>
              <a:buSzPts val="1400"/>
              <a:buChar char="○"/>
            </a:pPr>
            <a:r>
              <a:rPr lang="en"/>
              <a:t>By 2020, it had grown to more than 675 million users worldwide.</a:t>
            </a:r>
            <a:endParaRPr/>
          </a:p>
          <a:p>
            <a:pPr indent="-317500" lvl="1" marL="914400" rtl="0" algn="l">
              <a:spcBef>
                <a:spcPts val="0"/>
              </a:spcBef>
              <a:spcAft>
                <a:spcPts val="0"/>
              </a:spcAft>
              <a:buSzPts val="1400"/>
              <a:buChar char="○"/>
            </a:pPr>
            <a:r>
              <a:rPr lang="en"/>
              <a:t>It remains the social media site of choice for job seekers as well as human resources managers searching for qualified candidates.</a:t>
            </a:r>
            <a:endParaRPr/>
          </a:p>
          <a:p>
            <a:pPr indent="-342900" lvl="0" marL="457200" rtl="0" algn="l">
              <a:spcBef>
                <a:spcPts val="0"/>
              </a:spcBef>
              <a:spcAft>
                <a:spcPts val="0"/>
              </a:spcAft>
              <a:buSzPts val="1800"/>
              <a:buChar char="●"/>
            </a:pPr>
            <a:r>
              <a:rPr lang="en"/>
              <a:t>2003: Myspace </a:t>
            </a:r>
            <a:r>
              <a:rPr lang="en"/>
              <a:t>launched</a:t>
            </a:r>
            <a:endParaRPr/>
          </a:p>
          <a:p>
            <a:pPr indent="-317500" lvl="1" marL="914400" rtl="0" algn="l">
              <a:spcBef>
                <a:spcPts val="0"/>
              </a:spcBef>
              <a:spcAft>
                <a:spcPts val="0"/>
              </a:spcAft>
              <a:buSzPts val="1400"/>
              <a:buChar char="○"/>
            </a:pPr>
            <a:r>
              <a:rPr lang="en"/>
              <a:t>By 2006, it was the most visited website on the planet, spurred by users’ ability to share new music directly on their profile pages.</a:t>
            </a:r>
            <a:endParaRPr/>
          </a:p>
        </p:txBody>
      </p:sp>
      <p:pic>
        <p:nvPicPr>
          <p:cNvPr id="114" name="Google Shape;114;p20"/>
          <p:cNvPicPr preferRelativeResize="0"/>
          <p:nvPr/>
        </p:nvPicPr>
        <p:blipFill rotWithShape="1">
          <a:blip r:embed="rId3">
            <a:alphaModFix/>
          </a:blip>
          <a:srcRect b="29697" l="20151" r="20993" t="35040"/>
          <a:stretch/>
        </p:blipFill>
        <p:spPr>
          <a:xfrm>
            <a:off x="5493775" y="1183925"/>
            <a:ext cx="2639498" cy="966350"/>
          </a:xfrm>
          <a:prstGeom prst="rect">
            <a:avLst/>
          </a:prstGeom>
          <a:noFill/>
          <a:ln>
            <a:noFill/>
          </a:ln>
        </p:spPr>
      </p:pic>
      <p:pic>
        <p:nvPicPr>
          <p:cNvPr id="115" name="Google Shape;115;p20"/>
          <p:cNvPicPr preferRelativeResize="0"/>
          <p:nvPr/>
        </p:nvPicPr>
        <p:blipFill>
          <a:blip r:embed="rId4">
            <a:alphaModFix/>
          </a:blip>
          <a:stretch>
            <a:fillRect/>
          </a:stretch>
        </p:blipFill>
        <p:spPr>
          <a:xfrm>
            <a:off x="5499300" y="2302675"/>
            <a:ext cx="3079025" cy="1734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311700" y="445025"/>
            <a:ext cx="85206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Launch of Social Sites</a:t>
            </a:r>
            <a:endParaRPr/>
          </a:p>
        </p:txBody>
      </p:sp>
      <p:sp>
        <p:nvSpPr>
          <p:cNvPr id="121" name="Google Shape;121;p21"/>
          <p:cNvSpPr txBox="1"/>
          <p:nvPr>
            <p:ph idx="1" type="body"/>
          </p:nvPr>
        </p:nvSpPr>
        <p:spPr>
          <a:xfrm>
            <a:off x="311700" y="1266325"/>
            <a:ext cx="5691600" cy="34449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a:t>2008: Myspace was eclipsed by </a:t>
            </a:r>
            <a:br>
              <a:rPr lang="en"/>
            </a:br>
            <a:r>
              <a:rPr lang="en"/>
              <a:t>Facebook. </a:t>
            </a:r>
            <a:endParaRPr/>
          </a:p>
          <a:p>
            <a:pPr indent="-342900" lvl="0" marL="457200" rtl="0" algn="l">
              <a:spcBef>
                <a:spcPts val="0"/>
              </a:spcBef>
              <a:spcAft>
                <a:spcPts val="0"/>
              </a:spcAft>
              <a:buSzPts val="1800"/>
              <a:buChar char="●"/>
            </a:pPr>
            <a:r>
              <a:rPr lang="en"/>
              <a:t>2011: Myspace was purchased by </a:t>
            </a:r>
            <a:br>
              <a:rPr lang="en"/>
            </a:br>
            <a:r>
              <a:rPr lang="en"/>
              <a:t>musician Justin Timberlake for </a:t>
            </a:r>
            <a:br>
              <a:rPr lang="en"/>
            </a:br>
            <a:r>
              <a:rPr lang="en"/>
              <a:t>$35 million, but it has since become a </a:t>
            </a:r>
            <a:br>
              <a:rPr lang="en"/>
            </a:br>
            <a:r>
              <a:rPr lang="en"/>
              <a:t>social media afterthought.</a:t>
            </a:r>
            <a:endParaRPr/>
          </a:p>
          <a:p>
            <a:pPr indent="-342900" lvl="0" marL="457200" rtl="0" algn="l">
              <a:spcBef>
                <a:spcPts val="0"/>
              </a:spcBef>
              <a:spcAft>
                <a:spcPts val="0"/>
              </a:spcAft>
              <a:buSzPts val="1800"/>
              <a:buChar char="●"/>
            </a:pPr>
            <a:r>
              <a:rPr lang="en"/>
              <a:t>2012: Google+ launched. Their attempt to elbow its way into the social media landscape. </a:t>
            </a:r>
            <a:endParaRPr/>
          </a:p>
          <a:p>
            <a:pPr indent="-317500" lvl="1" marL="914400" rtl="0" algn="l">
              <a:spcBef>
                <a:spcPts val="0"/>
              </a:spcBef>
              <a:spcAft>
                <a:spcPts val="0"/>
              </a:spcAft>
              <a:buSzPts val="1400"/>
              <a:buChar char="○"/>
            </a:pPr>
            <a:r>
              <a:rPr lang="en"/>
              <a:t>A rocky existence came to an end in 2018, after the private information of nearly 500,000 Google+ users was compromised by a data security breach.</a:t>
            </a:r>
            <a:endParaRPr/>
          </a:p>
        </p:txBody>
      </p:sp>
      <p:pic>
        <p:nvPicPr>
          <p:cNvPr id="122" name="Google Shape;122;p21"/>
          <p:cNvPicPr preferRelativeResize="0"/>
          <p:nvPr/>
        </p:nvPicPr>
        <p:blipFill>
          <a:blip r:embed="rId3">
            <a:alphaModFix/>
          </a:blip>
          <a:stretch>
            <a:fillRect/>
          </a:stretch>
        </p:blipFill>
        <p:spPr>
          <a:xfrm>
            <a:off x="4706500" y="119750"/>
            <a:ext cx="4359124" cy="2452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